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1"/>
  </p:notesMasterIdLst>
  <p:sldIdLst>
    <p:sldId id="353" r:id="rId2"/>
    <p:sldId id="270" r:id="rId3"/>
    <p:sldId id="271" r:id="rId4"/>
    <p:sldId id="339" r:id="rId5"/>
    <p:sldId id="334" r:id="rId6"/>
    <p:sldId id="273" r:id="rId7"/>
    <p:sldId id="352" r:id="rId8"/>
    <p:sldId id="356" r:id="rId9"/>
    <p:sldId id="349" r:id="rId10"/>
    <p:sldId id="357" r:id="rId11"/>
    <p:sldId id="364" r:id="rId12"/>
    <p:sldId id="351" r:id="rId13"/>
    <p:sldId id="291" r:id="rId14"/>
    <p:sldId id="342" r:id="rId15"/>
    <p:sldId id="340" r:id="rId16"/>
    <p:sldId id="344" r:id="rId17"/>
    <p:sldId id="347" r:id="rId18"/>
    <p:sldId id="345" r:id="rId19"/>
    <p:sldId id="343" r:id="rId20"/>
    <p:sldId id="341" r:id="rId21"/>
    <p:sldId id="346" r:id="rId22"/>
    <p:sldId id="371" r:id="rId23"/>
    <p:sldId id="372" r:id="rId24"/>
    <p:sldId id="373" r:id="rId25"/>
    <p:sldId id="374" r:id="rId26"/>
    <p:sldId id="375" r:id="rId27"/>
    <p:sldId id="376" r:id="rId28"/>
    <p:sldId id="386" r:id="rId29"/>
    <p:sldId id="359" r:id="rId30"/>
    <p:sldId id="383" r:id="rId31"/>
    <p:sldId id="384" r:id="rId32"/>
    <p:sldId id="385" r:id="rId33"/>
    <p:sldId id="388" r:id="rId34"/>
    <p:sldId id="395" r:id="rId35"/>
    <p:sldId id="381" r:id="rId36"/>
    <p:sldId id="377" r:id="rId37"/>
    <p:sldId id="368" r:id="rId38"/>
    <p:sldId id="363" r:id="rId39"/>
    <p:sldId id="348" r:id="rId40"/>
    <p:sldId id="350" r:id="rId41"/>
    <p:sldId id="370" r:id="rId42"/>
    <p:sldId id="378" r:id="rId43"/>
    <p:sldId id="393" r:id="rId44"/>
    <p:sldId id="369" r:id="rId45"/>
    <p:sldId id="367" r:id="rId46"/>
    <p:sldId id="387" r:id="rId47"/>
    <p:sldId id="390" r:id="rId48"/>
    <p:sldId id="354" r:id="rId49"/>
    <p:sldId id="391" r:id="rId50"/>
    <p:sldId id="366" r:id="rId51"/>
    <p:sldId id="389" r:id="rId52"/>
    <p:sldId id="379" r:id="rId53"/>
    <p:sldId id="355" r:id="rId54"/>
    <p:sldId id="362" r:id="rId55"/>
    <p:sldId id="380" r:id="rId56"/>
    <p:sldId id="323" r:id="rId57"/>
    <p:sldId id="392" r:id="rId58"/>
    <p:sldId id="394" r:id="rId59"/>
    <p:sldId id="326" r:id="rId60"/>
  </p:sldIdLst>
  <p:sldSz cx="18288000" cy="10287000"/>
  <p:notesSz cx="6858000" cy="9144000"/>
  <p:embeddedFontLst>
    <p:embeddedFont>
      <p:font typeface="Amasis MT Pro" panose="02040504050005020304" pitchFamily="18" charset="0"/>
      <p:regular r:id="rId62"/>
      <p:bold r:id="rId63"/>
      <p:italic r:id="rId64"/>
      <p:boldItalic r:id="rId65"/>
    </p:embeddedFont>
    <p:embeddedFont>
      <p:font typeface="Cooper Hewitt" panose="020B0604020202020204" charset="0"/>
      <p:regular r:id="rId66"/>
    </p:embeddedFont>
    <p:embeddedFont>
      <p:font typeface="Cooper Hewitt Bold" panose="020B0604020202020204" charset="0"/>
      <p:regular r:id="rId67"/>
    </p:embeddedFont>
    <p:embeddedFont>
      <p:font typeface="DM Sans" pitchFamily="2" charset="0"/>
      <p:regular r:id="rId68"/>
      <p:bold r:id="rId69"/>
      <p:italic r:id="rId70"/>
      <p:boldItalic r:id="rId71"/>
    </p:embeddedFont>
    <p:embeddedFont>
      <p:font typeface="DM Sans Bold" charset="0"/>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9346" autoAdjust="0"/>
  </p:normalViewPr>
  <p:slideViewPr>
    <p:cSldViewPr>
      <p:cViewPr varScale="1">
        <p:scale>
          <a:sx n="52" d="100"/>
          <a:sy n="52" d="100"/>
        </p:scale>
        <p:origin x="850" y="50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59606E-8F8C-46E6-B4A5-E9D4FDF0A30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46C02386-F1CA-434D-A82F-93433FD3D345}">
      <dgm:prSet phldrT="[Text]"/>
      <dgm:spPr>
        <a:solidFill>
          <a:schemeClr val="accent6">
            <a:lumMod val="20000"/>
            <a:lumOff val="80000"/>
          </a:schemeClr>
        </a:solidFill>
      </dgm:spPr>
      <dgm:t>
        <a:bodyPr/>
        <a:lstStyle/>
        <a:p>
          <a:r>
            <a:rPr lang="en-US" dirty="0">
              <a:solidFill>
                <a:schemeClr val="tx1"/>
              </a:solidFill>
            </a:rPr>
            <a:t>Before OSINT</a:t>
          </a:r>
          <a:endParaRPr lang="en-BS" dirty="0">
            <a:solidFill>
              <a:schemeClr val="tx1"/>
            </a:solidFill>
          </a:endParaRPr>
        </a:p>
      </dgm:t>
    </dgm:pt>
    <dgm:pt modelId="{62787198-15BC-4CDA-AE6F-9BF5EDA1802F}" type="parTrans" cxnId="{03054909-0353-41E4-922D-6B264DB6DE5B}">
      <dgm:prSet/>
      <dgm:spPr/>
      <dgm:t>
        <a:bodyPr/>
        <a:lstStyle/>
        <a:p>
          <a:endParaRPr lang="en-US"/>
        </a:p>
      </dgm:t>
    </dgm:pt>
    <dgm:pt modelId="{7DDDC6FD-AF16-4A53-B819-656C79F3932E}" type="sibTrans" cxnId="{03054909-0353-41E4-922D-6B264DB6DE5B}">
      <dgm:prSet/>
      <dgm:spPr/>
      <dgm:t>
        <a:bodyPr/>
        <a:lstStyle/>
        <a:p>
          <a:endParaRPr lang="en-US"/>
        </a:p>
      </dgm:t>
    </dgm:pt>
    <dgm:pt modelId="{DF11DD12-7AFE-43D1-9DE7-DABCB0FBF636}">
      <dgm:prSet phldrT="[Text]"/>
      <dgm:spPr>
        <a:solidFill>
          <a:schemeClr val="accent6">
            <a:lumMod val="20000"/>
            <a:lumOff val="80000"/>
          </a:schemeClr>
        </a:solidFill>
      </dgm:spPr>
      <dgm:t>
        <a:bodyPr/>
        <a:lstStyle/>
        <a:p>
          <a:r>
            <a:rPr lang="de-DE" dirty="0">
              <a:solidFill>
                <a:schemeClr val="tx1"/>
              </a:solidFill>
            </a:rPr>
            <a:t>Internet of Things</a:t>
          </a:r>
        </a:p>
      </dgm:t>
    </dgm:pt>
    <dgm:pt modelId="{9EE58070-1AD9-4D95-BAC7-657063C6808C}" type="parTrans" cxnId="{C5436612-0650-44F5-8DCC-7A095A3CB84F}">
      <dgm:prSet/>
      <dgm:spPr/>
      <dgm:t>
        <a:bodyPr/>
        <a:lstStyle/>
        <a:p>
          <a:endParaRPr lang="en-BS"/>
        </a:p>
      </dgm:t>
    </dgm:pt>
    <dgm:pt modelId="{D1B07776-8783-4954-A336-9B2BC934A4BA}" type="sibTrans" cxnId="{C5436612-0650-44F5-8DCC-7A095A3CB84F}">
      <dgm:prSet/>
      <dgm:spPr/>
      <dgm:t>
        <a:bodyPr/>
        <a:lstStyle/>
        <a:p>
          <a:endParaRPr lang="en-BS"/>
        </a:p>
      </dgm:t>
    </dgm:pt>
    <dgm:pt modelId="{6D8AF7C0-F507-4B42-853C-D20855A49D4C}">
      <dgm:prSet phldrT="[Text]"/>
      <dgm:spPr>
        <a:solidFill>
          <a:schemeClr val="accent6">
            <a:lumMod val="20000"/>
            <a:lumOff val="80000"/>
          </a:schemeClr>
        </a:solidFill>
      </dgm:spPr>
      <dgm:t>
        <a:bodyPr/>
        <a:lstStyle/>
        <a:p>
          <a:r>
            <a:rPr lang="de-DE" dirty="0">
              <a:solidFill>
                <a:schemeClr val="tx1"/>
              </a:solidFill>
            </a:rPr>
            <a:t>OSINT</a:t>
          </a:r>
        </a:p>
      </dgm:t>
    </dgm:pt>
    <dgm:pt modelId="{857A3523-DBFF-4DDD-80E3-580400F88170}" type="parTrans" cxnId="{B4903F06-16CC-492A-B2FB-6C0CFA3CF8E9}">
      <dgm:prSet/>
      <dgm:spPr/>
      <dgm:t>
        <a:bodyPr/>
        <a:lstStyle/>
        <a:p>
          <a:endParaRPr lang="en-BS"/>
        </a:p>
      </dgm:t>
    </dgm:pt>
    <dgm:pt modelId="{C19E5EF7-EE06-44A0-A148-65D69F4A9312}" type="sibTrans" cxnId="{B4903F06-16CC-492A-B2FB-6C0CFA3CF8E9}">
      <dgm:prSet/>
      <dgm:spPr/>
      <dgm:t>
        <a:bodyPr/>
        <a:lstStyle/>
        <a:p>
          <a:endParaRPr lang="en-BS"/>
        </a:p>
      </dgm:t>
    </dgm:pt>
    <dgm:pt modelId="{A10F1E54-1236-427B-9198-0563D073ED30}">
      <dgm:prSet phldrT="[Text]"/>
      <dgm:spPr>
        <a:solidFill>
          <a:schemeClr val="accent6">
            <a:lumMod val="20000"/>
            <a:lumOff val="80000"/>
          </a:schemeClr>
        </a:solidFill>
      </dgm:spPr>
      <dgm:t>
        <a:bodyPr/>
        <a:lstStyle/>
        <a:p>
          <a:r>
            <a:rPr lang="de-DE" dirty="0">
              <a:solidFill>
                <a:schemeClr val="tx1"/>
              </a:solidFill>
            </a:rPr>
            <a:t>Awareness</a:t>
          </a:r>
        </a:p>
      </dgm:t>
    </dgm:pt>
    <dgm:pt modelId="{AF29C819-D07E-453A-B081-C00EF733B0B4}" type="parTrans" cxnId="{BC50C9F2-8984-42C6-9E5D-892C08B71FD8}">
      <dgm:prSet/>
      <dgm:spPr/>
      <dgm:t>
        <a:bodyPr/>
        <a:lstStyle/>
        <a:p>
          <a:endParaRPr lang="en-BS"/>
        </a:p>
      </dgm:t>
    </dgm:pt>
    <dgm:pt modelId="{D948101E-574C-48C7-AD7F-46A271097602}" type="sibTrans" cxnId="{BC50C9F2-8984-42C6-9E5D-892C08B71FD8}">
      <dgm:prSet/>
      <dgm:spPr/>
      <dgm:t>
        <a:bodyPr/>
        <a:lstStyle/>
        <a:p>
          <a:endParaRPr lang="en-BS"/>
        </a:p>
      </dgm:t>
    </dgm:pt>
    <dgm:pt modelId="{55850409-4DE0-454C-A21C-B1F663681D7A}" type="pres">
      <dgm:prSet presAssocID="{7759606E-8F8C-46E6-B4A5-E9D4FDF0A303}" presName="Name0" presStyleCnt="0">
        <dgm:presLayoutVars>
          <dgm:chMax val="7"/>
          <dgm:chPref val="7"/>
          <dgm:dir/>
        </dgm:presLayoutVars>
      </dgm:prSet>
      <dgm:spPr/>
    </dgm:pt>
    <dgm:pt modelId="{8E6B8565-0C85-42A9-9335-A8077DD5C6AA}" type="pres">
      <dgm:prSet presAssocID="{7759606E-8F8C-46E6-B4A5-E9D4FDF0A303}" presName="Name1" presStyleCnt="0"/>
      <dgm:spPr/>
    </dgm:pt>
    <dgm:pt modelId="{B9E3A042-9F5D-48AF-997C-8315DAD36198}" type="pres">
      <dgm:prSet presAssocID="{7759606E-8F8C-46E6-B4A5-E9D4FDF0A303}" presName="cycle" presStyleCnt="0"/>
      <dgm:spPr/>
    </dgm:pt>
    <dgm:pt modelId="{FB24CC59-8232-4E9A-BAB1-D60D51A29459}" type="pres">
      <dgm:prSet presAssocID="{7759606E-8F8C-46E6-B4A5-E9D4FDF0A303}" presName="srcNode" presStyleLbl="node1" presStyleIdx="0" presStyleCnt="4"/>
      <dgm:spPr/>
    </dgm:pt>
    <dgm:pt modelId="{FC97BD6D-CD99-4821-80ED-782211115F1A}" type="pres">
      <dgm:prSet presAssocID="{7759606E-8F8C-46E6-B4A5-E9D4FDF0A303}" presName="conn" presStyleLbl="parChTrans1D2" presStyleIdx="0" presStyleCnt="1"/>
      <dgm:spPr/>
    </dgm:pt>
    <dgm:pt modelId="{29E6EA9F-4111-4090-BC7A-02D89083AA83}" type="pres">
      <dgm:prSet presAssocID="{7759606E-8F8C-46E6-B4A5-E9D4FDF0A303}" presName="extraNode" presStyleLbl="node1" presStyleIdx="0" presStyleCnt="4"/>
      <dgm:spPr/>
    </dgm:pt>
    <dgm:pt modelId="{A4208F82-C493-4577-B79D-AF15C3CCDFB0}" type="pres">
      <dgm:prSet presAssocID="{7759606E-8F8C-46E6-B4A5-E9D4FDF0A303}" presName="dstNode" presStyleLbl="node1" presStyleIdx="0" presStyleCnt="4"/>
      <dgm:spPr/>
    </dgm:pt>
    <dgm:pt modelId="{9BAB30B7-A0D1-4CC1-B313-B964CD9F26AD}" type="pres">
      <dgm:prSet presAssocID="{A10F1E54-1236-427B-9198-0563D073ED30}" presName="text_1" presStyleLbl="node1" presStyleIdx="0" presStyleCnt="4">
        <dgm:presLayoutVars>
          <dgm:bulletEnabled val="1"/>
        </dgm:presLayoutVars>
      </dgm:prSet>
      <dgm:spPr/>
    </dgm:pt>
    <dgm:pt modelId="{9E5E4677-4EAB-4CAE-B1D5-A04A22B0B9F1}" type="pres">
      <dgm:prSet presAssocID="{A10F1E54-1236-427B-9198-0563D073ED30}" presName="accent_1" presStyleCnt="0"/>
      <dgm:spPr/>
    </dgm:pt>
    <dgm:pt modelId="{369A0636-2C35-4255-B729-2F2DC680EBA6}" type="pres">
      <dgm:prSet presAssocID="{A10F1E54-1236-427B-9198-0563D073ED30}" presName="accentRepeatNode" presStyleLbl="solidFgAcc1" presStyleIdx="0" presStyleCnt="4"/>
      <dgm:spPr>
        <a:xfrm>
          <a:off x="95160" y="283150"/>
          <a:ext cx="944639" cy="944639"/>
        </a:xfrm>
        <a:prstGeom prst="ellipse">
          <a:avLst/>
        </a:prstGeom>
        <a:solidFill>
          <a:srgbClr val="F79646">
            <a:lumMod val="40000"/>
            <a:lumOff val="60000"/>
          </a:srgbClr>
        </a:solidFill>
        <a:ln w="25400" cap="flat" cmpd="sng" algn="ctr">
          <a:solidFill>
            <a:srgbClr val="F79646">
              <a:lumMod val="50000"/>
            </a:srgbClr>
          </a:solidFill>
          <a:prstDash val="solid"/>
        </a:ln>
        <a:effectLst/>
      </dgm:spPr>
    </dgm:pt>
    <dgm:pt modelId="{EF663680-D7DF-430E-953D-736B5117D86E}" type="pres">
      <dgm:prSet presAssocID="{6D8AF7C0-F507-4B42-853C-D20855A49D4C}" presName="text_2" presStyleLbl="node1" presStyleIdx="1" presStyleCnt="4">
        <dgm:presLayoutVars>
          <dgm:bulletEnabled val="1"/>
        </dgm:presLayoutVars>
      </dgm:prSet>
      <dgm:spPr/>
    </dgm:pt>
    <dgm:pt modelId="{DF01EB58-4B5E-4C68-8BD0-12D9A3274EAB}" type="pres">
      <dgm:prSet presAssocID="{6D8AF7C0-F507-4B42-853C-D20855A49D4C}" presName="accent_2" presStyleCnt="0"/>
      <dgm:spPr/>
    </dgm:pt>
    <dgm:pt modelId="{E7E02C05-36D2-4D81-9D13-BD3BC5C79F0D}" type="pres">
      <dgm:prSet presAssocID="{6D8AF7C0-F507-4B42-853C-D20855A49D4C}" presName="accentRepeatNode" presStyleLbl="solidFgAcc1" presStyleIdx="1" presStyleCnt="4"/>
      <dgm:spPr>
        <a:xfrm>
          <a:off x="95160" y="283150"/>
          <a:ext cx="944639" cy="944639"/>
        </a:xfrm>
        <a:prstGeom prst="ellipse">
          <a:avLst/>
        </a:prstGeom>
        <a:solidFill>
          <a:srgbClr val="F79646">
            <a:lumMod val="40000"/>
            <a:lumOff val="60000"/>
          </a:srgbClr>
        </a:solidFill>
        <a:ln w="25400" cap="flat" cmpd="sng" algn="ctr">
          <a:solidFill>
            <a:srgbClr val="F79646">
              <a:lumMod val="50000"/>
            </a:srgbClr>
          </a:solidFill>
          <a:prstDash val="solid"/>
        </a:ln>
        <a:effectLst/>
      </dgm:spPr>
    </dgm:pt>
    <dgm:pt modelId="{E7244121-88FF-49F9-A220-B955DB980E4A}" type="pres">
      <dgm:prSet presAssocID="{DF11DD12-7AFE-43D1-9DE7-DABCB0FBF636}" presName="text_3" presStyleLbl="node1" presStyleIdx="2" presStyleCnt="4">
        <dgm:presLayoutVars>
          <dgm:bulletEnabled val="1"/>
        </dgm:presLayoutVars>
      </dgm:prSet>
      <dgm:spPr/>
    </dgm:pt>
    <dgm:pt modelId="{D381B062-0F8C-4155-9973-1C397AE8B2A6}" type="pres">
      <dgm:prSet presAssocID="{DF11DD12-7AFE-43D1-9DE7-DABCB0FBF636}" presName="accent_3" presStyleCnt="0"/>
      <dgm:spPr/>
    </dgm:pt>
    <dgm:pt modelId="{0A676B2F-0C72-43B2-9186-399984D326FC}" type="pres">
      <dgm:prSet presAssocID="{DF11DD12-7AFE-43D1-9DE7-DABCB0FBF636}" presName="accentRepeatNode" presStyleLbl="solidFgAcc1" presStyleIdx="2" presStyleCnt="4"/>
      <dgm:spPr>
        <a:xfrm>
          <a:off x="98786" y="348422"/>
          <a:ext cx="1162214" cy="1162214"/>
        </a:xfrm>
        <a:prstGeom prst="ellipse">
          <a:avLst/>
        </a:prstGeom>
        <a:solidFill>
          <a:srgbClr val="F79646">
            <a:lumMod val="40000"/>
            <a:lumOff val="60000"/>
          </a:srgbClr>
        </a:solidFill>
        <a:ln w="25400" cap="flat" cmpd="sng" algn="ctr">
          <a:solidFill>
            <a:srgbClr val="F79646">
              <a:lumMod val="50000"/>
            </a:srgbClr>
          </a:solidFill>
          <a:prstDash val="solid"/>
        </a:ln>
        <a:effectLst/>
      </dgm:spPr>
    </dgm:pt>
    <dgm:pt modelId="{A407743A-2797-419C-9363-FFE006D1142A}" type="pres">
      <dgm:prSet presAssocID="{46C02386-F1CA-434D-A82F-93433FD3D345}" presName="text_4" presStyleLbl="node1" presStyleIdx="3" presStyleCnt="4">
        <dgm:presLayoutVars>
          <dgm:bulletEnabled val="1"/>
        </dgm:presLayoutVars>
      </dgm:prSet>
      <dgm:spPr/>
    </dgm:pt>
    <dgm:pt modelId="{05F147D7-3D7A-40CB-B7B3-72B3C22BB81D}" type="pres">
      <dgm:prSet presAssocID="{46C02386-F1CA-434D-A82F-93433FD3D345}" presName="accent_4" presStyleCnt="0"/>
      <dgm:spPr/>
    </dgm:pt>
    <dgm:pt modelId="{B45A13D0-BCAB-4182-B0B2-95E4541F1250}" type="pres">
      <dgm:prSet presAssocID="{46C02386-F1CA-434D-A82F-93433FD3D345}" presName="accentRepeatNode" presStyleLbl="solidFgAcc1" presStyleIdx="3" presStyleCnt="4"/>
      <dgm:spPr>
        <a:solidFill>
          <a:schemeClr val="accent6">
            <a:lumMod val="40000"/>
            <a:lumOff val="60000"/>
          </a:schemeClr>
        </a:solidFill>
        <a:ln>
          <a:solidFill>
            <a:schemeClr val="accent6">
              <a:lumMod val="50000"/>
            </a:schemeClr>
          </a:solidFill>
        </a:ln>
      </dgm:spPr>
    </dgm:pt>
  </dgm:ptLst>
  <dgm:cxnLst>
    <dgm:cxn modelId="{68EFA103-C589-4CF6-9EA5-656C37873FAE}" type="presOf" srcId="{DF11DD12-7AFE-43D1-9DE7-DABCB0FBF636}" destId="{E7244121-88FF-49F9-A220-B955DB980E4A}" srcOrd="0" destOrd="0" presId="urn:microsoft.com/office/officeart/2008/layout/VerticalCurvedList"/>
    <dgm:cxn modelId="{B4903F06-16CC-492A-B2FB-6C0CFA3CF8E9}" srcId="{7759606E-8F8C-46E6-B4A5-E9D4FDF0A303}" destId="{6D8AF7C0-F507-4B42-853C-D20855A49D4C}" srcOrd="1" destOrd="0" parTransId="{857A3523-DBFF-4DDD-80E3-580400F88170}" sibTransId="{C19E5EF7-EE06-44A0-A148-65D69F4A9312}"/>
    <dgm:cxn modelId="{03054909-0353-41E4-922D-6B264DB6DE5B}" srcId="{7759606E-8F8C-46E6-B4A5-E9D4FDF0A303}" destId="{46C02386-F1CA-434D-A82F-93433FD3D345}" srcOrd="3" destOrd="0" parTransId="{62787198-15BC-4CDA-AE6F-9BF5EDA1802F}" sibTransId="{7DDDC6FD-AF16-4A53-B819-656C79F3932E}"/>
    <dgm:cxn modelId="{C5436612-0650-44F5-8DCC-7A095A3CB84F}" srcId="{7759606E-8F8C-46E6-B4A5-E9D4FDF0A303}" destId="{DF11DD12-7AFE-43D1-9DE7-DABCB0FBF636}" srcOrd="2" destOrd="0" parTransId="{9EE58070-1AD9-4D95-BAC7-657063C6808C}" sibTransId="{D1B07776-8783-4954-A336-9B2BC934A4BA}"/>
    <dgm:cxn modelId="{25D2C739-22FF-4AAC-9ED3-E8E8AB5C1A5B}" type="presOf" srcId="{A10F1E54-1236-427B-9198-0563D073ED30}" destId="{9BAB30B7-A0D1-4CC1-B313-B964CD9F26AD}" srcOrd="0" destOrd="0" presId="urn:microsoft.com/office/officeart/2008/layout/VerticalCurvedList"/>
    <dgm:cxn modelId="{06A0323E-B5AF-4E02-8E33-FB91F52FA11F}" type="presOf" srcId="{46C02386-F1CA-434D-A82F-93433FD3D345}" destId="{A407743A-2797-419C-9363-FFE006D1142A}" srcOrd="0" destOrd="0" presId="urn:microsoft.com/office/officeart/2008/layout/VerticalCurvedList"/>
    <dgm:cxn modelId="{4BF95069-8EC2-4F15-B984-40123A895236}" type="presOf" srcId="{6D8AF7C0-F507-4B42-853C-D20855A49D4C}" destId="{EF663680-D7DF-430E-953D-736B5117D86E}" srcOrd="0" destOrd="0" presId="urn:microsoft.com/office/officeart/2008/layout/VerticalCurvedList"/>
    <dgm:cxn modelId="{9732017D-71CA-44DB-A6F3-55EC042D1CD8}" type="presOf" srcId="{7759606E-8F8C-46E6-B4A5-E9D4FDF0A303}" destId="{55850409-4DE0-454C-A21C-B1F663681D7A}" srcOrd="0" destOrd="0" presId="urn:microsoft.com/office/officeart/2008/layout/VerticalCurvedList"/>
    <dgm:cxn modelId="{D87A4A84-C865-4AC7-B633-9951E09E5E9A}" type="presOf" srcId="{D948101E-574C-48C7-AD7F-46A271097602}" destId="{FC97BD6D-CD99-4821-80ED-782211115F1A}" srcOrd="0" destOrd="0" presId="urn:microsoft.com/office/officeart/2008/layout/VerticalCurvedList"/>
    <dgm:cxn modelId="{BC50C9F2-8984-42C6-9E5D-892C08B71FD8}" srcId="{7759606E-8F8C-46E6-B4A5-E9D4FDF0A303}" destId="{A10F1E54-1236-427B-9198-0563D073ED30}" srcOrd="0" destOrd="0" parTransId="{AF29C819-D07E-453A-B081-C00EF733B0B4}" sibTransId="{D948101E-574C-48C7-AD7F-46A271097602}"/>
    <dgm:cxn modelId="{8230AFCF-8038-4B0A-9AD5-191B05E4B705}" type="presParOf" srcId="{55850409-4DE0-454C-A21C-B1F663681D7A}" destId="{8E6B8565-0C85-42A9-9335-A8077DD5C6AA}" srcOrd="0" destOrd="0" presId="urn:microsoft.com/office/officeart/2008/layout/VerticalCurvedList"/>
    <dgm:cxn modelId="{2F984471-F7C7-4B69-AAE9-E895C6815C05}" type="presParOf" srcId="{8E6B8565-0C85-42A9-9335-A8077DD5C6AA}" destId="{B9E3A042-9F5D-48AF-997C-8315DAD36198}" srcOrd="0" destOrd="0" presId="urn:microsoft.com/office/officeart/2008/layout/VerticalCurvedList"/>
    <dgm:cxn modelId="{D3ABBE97-CAFD-4785-90C7-3F68944F1C64}" type="presParOf" srcId="{B9E3A042-9F5D-48AF-997C-8315DAD36198}" destId="{FB24CC59-8232-4E9A-BAB1-D60D51A29459}" srcOrd="0" destOrd="0" presId="urn:microsoft.com/office/officeart/2008/layout/VerticalCurvedList"/>
    <dgm:cxn modelId="{A79196C2-D204-4609-8824-1BBD901008E7}" type="presParOf" srcId="{B9E3A042-9F5D-48AF-997C-8315DAD36198}" destId="{FC97BD6D-CD99-4821-80ED-782211115F1A}" srcOrd="1" destOrd="0" presId="urn:microsoft.com/office/officeart/2008/layout/VerticalCurvedList"/>
    <dgm:cxn modelId="{CC8EB40E-3396-42AD-9138-846EC5C54EA8}" type="presParOf" srcId="{B9E3A042-9F5D-48AF-997C-8315DAD36198}" destId="{29E6EA9F-4111-4090-BC7A-02D89083AA83}" srcOrd="2" destOrd="0" presId="urn:microsoft.com/office/officeart/2008/layout/VerticalCurvedList"/>
    <dgm:cxn modelId="{2F8BD978-AF78-4EF0-AC06-232B51E45BF7}" type="presParOf" srcId="{B9E3A042-9F5D-48AF-997C-8315DAD36198}" destId="{A4208F82-C493-4577-B79D-AF15C3CCDFB0}" srcOrd="3" destOrd="0" presId="urn:microsoft.com/office/officeart/2008/layout/VerticalCurvedList"/>
    <dgm:cxn modelId="{20EED781-C891-4292-9213-1B5B05B99935}" type="presParOf" srcId="{8E6B8565-0C85-42A9-9335-A8077DD5C6AA}" destId="{9BAB30B7-A0D1-4CC1-B313-B964CD9F26AD}" srcOrd="1" destOrd="0" presId="urn:microsoft.com/office/officeart/2008/layout/VerticalCurvedList"/>
    <dgm:cxn modelId="{DA17A53B-7B48-4C72-9893-6E0870737986}" type="presParOf" srcId="{8E6B8565-0C85-42A9-9335-A8077DD5C6AA}" destId="{9E5E4677-4EAB-4CAE-B1D5-A04A22B0B9F1}" srcOrd="2" destOrd="0" presId="urn:microsoft.com/office/officeart/2008/layout/VerticalCurvedList"/>
    <dgm:cxn modelId="{5FEC8CE7-833A-4AB3-9A0F-144D31412822}" type="presParOf" srcId="{9E5E4677-4EAB-4CAE-B1D5-A04A22B0B9F1}" destId="{369A0636-2C35-4255-B729-2F2DC680EBA6}" srcOrd="0" destOrd="0" presId="urn:microsoft.com/office/officeart/2008/layout/VerticalCurvedList"/>
    <dgm:cxn modelId="{90E45618-C32D-40A0-AE4D-35135B205025}" type="presParOf" srcId="{8E6B8565-0C85-42A9-9335-A8077DD5C6AA}" destId="{EF663680-D7DF-430E-953D-736B5117D86E}" srcOrd="3" destOrd="0" presId="urn:microsoft.com/office/officeart/2008/layout/VerticalCurvedList"/>
    <dgm:cxn modelId="{6BCA17B4-E501-4349-8F82-3D88B8EB0502}" type="presParOf" srcId="{8E6B8565-0C85-42A9-9335-A8077DD5C6AA}" destId="{DF01EB58-4B5E-4C68-8BD0-12D9A3274EAB}" srcOrd="4" destOrd="0" presId="urn:microsoft.com/office/officeart/2008/layout/VerticalCurvedList"/>
    <dgm:cxn modelId="{70EC178A-E940-4F8D-8600-328A63C1DFCB}" type="presParOf" srcId="{DF01EB58-4B5E-4C68-8BD0-12D9A3274EAB}" destId="{E7E02C05-36D2-4D81-9D13-BD3BC5C79F0D}" srcOrd="0" destOrd="0" presId="urn:microsoft.com/office/officeart/2008/layout/VerticalCurvedList"/>
    <dgm:cxn modelId="{CFEA0DFD-12AC-4FBF-828C-411F469F6C5B}" type="presParOf" srcId="{8E6B8565-0C85-42A9-9335-A8077DD5C6AA}" destId="{E7244121-88FF-49F9-A220-B955DB980E4A}" srcOrd="5" destOrd="0" presId="urn:microsoft.com/office/officeart/2008/layout/VerticalCurvedList"/>
    <dgm:cxn modelId="{715A4785-491D-42FB-87A1-6CFDCDDF07B8}" type="presParOf" srcId="{8E6B8565-0C85-42A9-9335-A8077DD5C6AA}" destId="{D381B062-0F8C-4155-9973-1C397AE8B2A6}" srcOrd="6" destOrd="0" presId="urn:microsoft.com/office/officeart/2008/layout/VerticalCurvedList"/>
    <dgm:cxn modelId="{95FFF848-8037-4756-9D12-CBB56E6E01C0}" type="presParOf" srcId="{D381B062-0F8C-4155-9973-1C397AE8B2A6}" destId="{0A676B2F-0C72-43B2-9186-399984D326FC}" srcOrd="0" destOrd="0" presId="urn:microsoft.com/office/officeart/2008/layout/VerticalCurvedList"/>
    <dgm:cxn modelId="{D47BDB18-EC55-4758-8A4B-B865A198F43D}" type="presParOf" srcId="{8E6B8565-0C85-42A9-9335-A8077DD5C6AA}" destId="{A407743A-2797-419C-9363-FFE006D1142A}" srcOrd="7" destOrd="0" presId="urn:microsoft.com/office/officeart/2008/layout/VerticalCurvedList"/>
    <dgm:cxn modelId="{F3E50CCD-1617-4FF5-B12F-8C5206891F7C}" type="presParOf" srcId="{8E6B8565-0C85-42A9-9335-A8077DD5C6AA}" destId="{05F147D7-3D7A-40CB-B7B3-72B3C22BB81D}" srcOrd="8" destOrd="0" presId="urn:microsoft.com/office/officeart/2008/layout/VerticalCurvedList"/>
    <dgm:cxn modelId="{69CEAF34-C386-41CF-8711-ADCF8BFD52E0}" type="presParOf" srcId="{05F147D7-3D7A-40CB-B7B3-72B3C22BB81D}" destId="{B45A13D0-BCAB-4182-B0B2-95E4541F1250}" srcOrd="0" destOrd="0" presId="urn:microsoft.com/office/officeart/2008/layout/VerticalCurvedList"/>
  </dgm:cxnLst>
  <dgm:bg/>
  <dgm:whole>
    <a:ln>
      <a:noFill/>
    </a:ln>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7BD6D-CD99-4821-80ED-782211115F1A}">
      <dsp:nvSpPr>
        <dsp:cNvPr id="0" name=""/>
        <dsp:cNvSpPr/>
      </dsp:nvSpPr>
      <dsp:spPr>
        <a:xfrm>
          <a:off x="-6834197" y="-1044926"/>
          <a:ext cx="8133610" cy="8133610"/>
        </a:xfrm>
        <a:prstGeom prst="blockArc">
          <a:avLst>
            <a:gd name="adj1" fmla="val 18900000"/>
            <a:gd name="adj2" fmla="val 2700000"/>
            <a:gd name="adj3" fmla="val 26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AB30B7-A0D1-4CC1-B313-B964CD9F26AD}">
      <dsp:nvSpPr>
        <dsp:cNvPr id="0" name=""/>
        <dsp:cNvSpPr/>
      </dsp:nvSpPr>
      <dsp:spPr>
        <a:xfrm>
          <a:off x="679893" y="464644"/>
          <a:ext cx="15999239" cy="929771"/>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8006" tIns="121920" rIns="121920" bIns="121920" numCol="1" spcCol="1270" anchor="ctr" anchorCtr="0">
          <a:noAutofit/>
        </a:bodyPr>
        <a:lstStyle/>
        <a:p>
          <a:pPr marL="0" lvl="0" indent="0" algn="l" defTabSz="2133600">
            <a:lnSpc>
              <a:spcPct val="90000"/>
            </a:lnSpc>
            <a:spcBef>
              <a:spcPct val="0"/>
            </a:spcBef>
            <a:spcAft>
              <a:spcPct val="35000"/>
            </a:spcAft>
            <a:buNone/>
          </a:pPr>
          <a:r>
            <a:rPr lang="de-DE" sz="4800" kern="1200" dirty="0">
              <a:solidFill>
                <a:schemeClr val="tx1"/>
              </a:solidFill>
            </a:rPr>
            <a:t>Awareness</a:t>
          </a:r>
        </a:p>
      </dsp:txBody>
      <dsp:txXfrm>
        <a:off x="679893" y="464644"/>
        <a:ext cx="15999239" cy="929771"/>
      </dsp:txXfrm>
    </dsp:sp>
    <dsp:sp modelId="{369A0636-2C35-4255-B729-2F2DC680EBA6}">
      <dsp:nvSpPr>
        <dsp:cNvPr id="0" name=""/>
        <dsp:cNvSpPr/>
      </dsp:nvSpPr>
      <dsp:spPr>
        <a:xfrm>
          <a:off x="98786" y="348422"/>
          <a:ext cx="1162214" cy="1162214"/>
        </a:xfrm>
        <a:prstGeom prst="ellipse">
          <a:avLst/>
        </a:prstGeom>
        <a:solidFill>
          <a:srgbClr val="F79646">
            <a:lumMod val="40000"/>
            <a:lumOff val="60000"/>
          </a:srgbClr>
        </a:solidFill>
        <a:ln w="25400" cap="flat" cmpd="sng" algn="ctr">
          <a:solidFill>
            <a:srgbClr val="F79646">
              <a:lumMod val="50000"/>
            </a:srgbClr>
          </a:solidFill>
          <a:prstDash val="solid"/>
        </a:ln>
        <a:effectLst/>
      </dsp:spPr>
      <dsp:style>
        <a:lnRef idx="2">
          <a:scrgbClr r="0" g="0" b="0"/>
        </a:lnRef>
        <a:fillRef idx="1">
          <a:scrgbClr r="0" g="0" b="0"/>
        </a:fillRef>
        <a:effectRef idx="0">
          <a:scrgbClr r="0" g="0" b="0"/>
        </a:effectRef>
        <a:fontRef idx="minor"/>
      </dsp:style>
    </dsp:sp>
    <dsp:sp modelId="{EF663680-D7DF-430E-953D-736B5117D86E}">
      <dsp:nvSpPr>
        <dsp:cNvPr id="0" name=""/>
        <dsp:cNvSpPr/>
      </dsp:nvSpPr>
      <dsp:spPr>
        <a:xfrm>
          <a:off x="1212953" y="1859543"/>
          <a:ext cx="15466180" cy="929771"/>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8006" tIns="121920" rIns="121920" bIns="121920" numCol="1" spcCol="1270" anchor="ctr" anchorCtr="0">
          <a:noAutofit/>
        </a:bodyPr>
        <a:lstStyle/>
        <a:p>
          <a:pPr marL="0" lvl="0" indent="0" algn="l" defTabSz="2133600">
            <a:lnSpc>
              <a:spcPct val="90000"/>
            </a:lnSpc>
            <a:spcBef>
              <a:spcPct val="0"/>
            </a:spcBef>
            <a:spcAft>
              <a:spcPct val="35000"/>
            </a:spcAft>
            <a:buNone/>
          </a:pPr>
          <a:r>
            <a:rPr lang="de-DE" sz="4800" kern="1200" dirty="0">
              <a:solidFill>
                <a:schemeClr val="tx1"/>
              </a:solidFill>
            </a:rPr>
            <a:t>OSINT</a:t>
          </a:r>
        </a:p>
      </dsp:txBody>
      <dsp:txXfrm>
        <a:off x="1212953" y="1859543"/>
        <a:ext cx="15466180" cy="929771"/>
      </dsp:txXfrm>
    </dsp:sp>
    <dsp:sp modelId="{E7E02C05-36D2-4D81-9D13-BD3BC5C79F0D}">
      <dsp:nvSpPr>
        <dsp:cNvPr id="0" name=""/>
        <dsp:cNvSpPr/>
      </dsp:nvSpPr>
      <dsp:spPr>
        <a:xfrm>
          <a:off x="631845" y="1743321"/>
          <a:ext cx="1162214" cy="1162214"/>
        </a:xfrm>
        <a:prstGeom prst="ellipse">
          <a:avLst/>
        </a:prstGeom>
        <a:solidFill>
          <a:srgbClr val="F79646">
            <a:lumMod val="40000"/>
            <a:lumOff val="60000"/>
          </a:srgbClr>
        </a:solidFill>
        <a:ln w="25400" cap="flat" cmpd="sng" algn="ctr">
          <a:solidFill>
            <a:srgbClr val="F79646">
              <a:lumMod val="50000"/>
            </a:srgbClr>
          </a:solidFill>
          <a:prstDash val="solid"/>
        </a:ln>
        <a:effectLst/>
      </dsp:spPr>
      <dsp:style>
        <a:lnRef idx="2">
          <a:scrgbClr r="0" g="0" b="0"/>
        </a:lnRef>
        <a:fillRef idx="1">
          <a:scrgbClr r="0" g="0" b="0"/>
        </a:fillRef>
        <a:effectRef idx="0">
          <a:scrgbClr r="0" g="0" b="0"/>
        </a:effectRef>
        <a:fontRef idx="minor"/>
      </dsp:style>
    </dsp:sp>
    <dsp:sp modelId="{E7244121-88FF-49F9-A220-B955DB980E4A}">
      <dsp:nvSpPr>
        <dsp:cNvPr id="0" name=""/>
        <dsp:cNvSpPr/>
      </dsp:nvSpPr>
      <dsp:spPr>
        <a:xfrm>
          <a:off x="1212953" y="3254442"/>
          <a:ext cx="15466180" cy="929771"/>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8006" tIns="121920" rIns="121920" bIns="121920" numCol="1" spcCol="1270" anchor="ctr" anchorCtr="0">
          <a:noAutofit/>
        </a:bodyPr>
        <a:lstStyle/>
        <a:p>
          <a:pPr marL="0" lvl="0" indent="0" algn="l" defTabSz="2133600">
            <a:lnSpc>
              <a:spcPct val="90000"/>
            </a:lnSpc>
            <a:spcBef>
              <a:spcPct val="0"/>
            </a:spcBef>
            <a:spcAft>
              <a:spcPct val="35000"/>
            </a:spcAft>
            <a:buNone/>
          </a:pPr>
          <a:r>
            <a:rPr lang="de-DE" sz="4800" kern="1200" dirty="0">
              <a:solidFill>
                <a:schemeClr val="tx1"/>
              </a:solidFill>
            </a:rPr>
            <a:t>Internet of Things</a:t>
          </a:r>
        </a:p>
      </dsp:txBody>
      <dsp:txXfrm>
        <a:off x="1212953" y="3254442"/>
        <a:ext cx="15466180" cy="929771"/>
      </dsp:txXfrm>
    </dsp:sp>
    <dsp:sp modelId="{0A676B2F-0C72-43B2-9186-399984D326FC}">
      <dsp:nvSpPr>
        <dsp:cNvPr id="0" name=""/>
        <dsp:cNvSpPr/>
      </dsp:nvSpPr>
      <dsp:spPr>
        <a:xfrm>
          <a:off x="631845" y="3138221"/>
          <a:ext cx="1162214" cy="1162214"/>
        </a:xfrm>
        <a:prstGeom prst="ellipse">
          <a:avLst/>
        </a:prstGeom>
        <a:solidFill>
          <a:srgbClr val="F79646">
            <a:lumMod val="40000"/>
            <a:lumOff val="60000"/>
          </a:srgbClr>
        </a:solidFill>
        <a:ln w="25400" cap="flat" cmpd="sng" algn="ctr">
          <a:solidFill>
            <a:srgbClr val="F79646">
              <a:lumMod val="50000"/>
            </a:srgbClr>
          </a:solidFill>
          <a:prstDash val="solid"/>
        </a:ln>
        <a:effectLst/>
      </dsp:spPr>
      <dsp:style>
        <a:lnRef idx="2">
          <a:scrgbClr r="0" g="0" b="0"/>
        </a:lnRef>
        <a:fillRef idx="1">
          <a:scrgbClr r="0" g="0" b="0"/>
        </a:fillRef>
        <a:effectRef idx="0">
          <a:scrgbClr r="0" g="0" b="0"/>
        </a:effectRef>
        <a:fontRef idx="minor"/>
      </dsp:style>
    </dsp:sp>
    <dsp:sp modelId="{A407743A-2797-419C-9363-FFE006D1142A}">
      <dsp:nvSpPr>
        <dsp:cNvPr id="0" name=""/>
        <dsp:cNvSpPr/>
      </dsp:nvSpPr>
      <dsp:spPr>
        <a:xfrm>
          <a:off x="679893" y="4649342"/>
          <a:ext cx="15999239" cy="929771"/>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8006" tIns="121920" rIns="121920" bIns="121920" numCol="1" spcCol="1270" anchor="ctr" anchorCtr="0">
          <a:noAutofit/>
        </a:bodyPr>
        <a:lstStyle/>
        <a:p>
          <a:pPr marL="0" lvl="0" indent="0" algn="l" defTabSz="2133600">
            <a:lnSpc>
              <a:spcPct val="90000"/>
            </a:lnSpc>
            <a:spcBef>
              <a:spcPct val="0"/>
            </a:spcBef>
            <a:spcAft>
              <a:spcPct val="35000"/>
            </a:spcAft>
            <a:buNone/>
          </a:pPr>
          <a:r>
            <a:rPr lang="en-US" sz="4800" kern="1200" dirty="0">
              <a:solidFill>
                <a:schemeClr val="tx1"/>
              </a:solidFill>
            </a:rPr>
            <a:t>Before OSINT</a:t>
          </a:r>
          <a:endParaRPr lang="en-BS" sz="4800" kern="1200" dirty="0">
            <a:solidFill>
              <a:schemeClr val="tx1"/>
            </a:solidFill>
          </a:endParaRPr>
        </a:p>
      </dsp:txBody>
      <dsp:txXfrm>
        <a:off x="679893" y="4649342"/>
        <a:ext cx="15999239" cy="929771"/>
      </dsp:txXfrm>
    </dsp:sp>
    <dsp:sp modelId="{B45A13D0-BCAB-4182-B0B2-95E4541F1250}">
      <dsp:nvSpPr>
        <dsp:cNvPr id="0" name=""/>
        <dsp:cNvSpPr/>
      </dsp:nvSpPr>
      <dsp:spPr>
        <a:xfrm>
          <a:off x="98786" y="4533120"/>
          <a:ext cx="1162214" cy="1162214"/>
        </a:xfrm>
        <a:prstGeom prst="ellipse">
          <a:avLst/>
        </a:prstGeom>
        <a:solidFill>
          <a:schemeClr val="accent6">
            <a:lumMod val="40000"/>
            <a:lumOff val="60000"/>
          </a:schemeClr>
        </a:solidFill>
        <a:ln w="25400" cap="flat" cmpd="sng" algn="ctr">
          <a:solidFill>
            <a:schemeClr val="accent6">
              <a:lumMod val="5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DED5F3-3099-454D-91E3-D5A63B55A82D}" type="datetimeFigureOut">
              <a:rPr lang="en-BS" smtClean="0"/>
              <a:t>19/05/2025</a:t>
            </a:fld>
            <a:endParaRPr lang="en-B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CA9DE2-5089-4AEC-BD72-2C623C18130C}" type="slidenum">
              <a:rPr lang="en-BS" smtClean="0"/>
              <a:t>‹#›</a:t>
            </a:fld>
            <a:endParaRPr lang="en-BS"/>
          </a:p>
        </p:txBody>
      </p:sp>
    </p:spTree>
    <p:extLst>
      <p:ext uri="{BB962C8B-B14F-4D97-AF65-F5344CB8AC3E}">
        <p14:creationId xmlns:p14="http://schemas.microsoft.com/office/powerpoint/2010/main" val="2419009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F43D1-9705-3538-3E56-1324ED99C8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AEBE77-DB4A-D077-DFA4-E41C221846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ECD19-4C06-ECCE-8D00-4AC88DF85C5A}"/>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BB7F17D8-B2C6-1BB0-6B2A-7E90904966AF}"/>
              </a:ext>
            </a:extLst>
          </p:cNvPr>
          <p:cNvSpPr>
            <a:spLocks noGrp="1"/>
          </p:cNvSpPr>
          <p:nvPr>
            <p:ph type="sldNum" sz="quarter" idx="5"/>
          </p:nvPr>
        </p:nvSpPr>
        <p:spPr/>
        <p:txBody>
          <a:bodyPr/>
          <a:lstStyle/>
          <a:p>
            <a:fld id="{6BCA9DE2-5089-4AEC-BD72-2C623C18130C}" type="slidenum">
              <a:rPr lang="en-BS" smtClean="0"/>
              <a:t>1</a:t>
            </a:fld>
            <a:endParaRPr lang="en-BS"/>
          </a:p>
        </p:txBody>
      </p:sp>
    </p:spTree>
    <p:extLst>
      <p:ext uri="{BB962C8B-B14F-4D97-AF65-F5344CB8AC3E}">
        <p14:creationId xmlns:p14="http://schemas.microsoft.com/office/powerpoint/2010/main" val="655357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C15A1-14AC-B8C9-1A55-50FA0C1C31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DF936C-0286-2376-042D-37BD855531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17390D-AC71-AC8B-28F6-576423AA37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A7E1A09D-93D2-EFA8-7F85-127632AB510E}"/>
              </a:ext>
            </a:extLst>
          </p:cNvPr>
          <p:cNvSpPr>
            <a:spLocks noGrp="1"/>
          </p:cNvSpPr>
          <p:nvPr>
            <p:ph type="sldNum" sz="quarter" idx="5"/>
          </p:nvPr>
        </p:nvSpPr>
        <p:spPr/>
        <p:txBody>
          <a:bodyPr/>
          <a:lstStyle/>
          <a:p>
            <a:fld id="{6BCA9DE2-5089-4AEC-BD72-2C623C18130C}" type="slidenum">
              <a:rPr lang="en-BS" smtClean="0"/>
              <a:t>10</a:t>
            </a:fld>
            <a:endParaRPr lang="en-BS"/>
          </a:p>
        </p:txBody>
      </p:sp>
    </p:spTree>
    <p:extLst>
      <p:ext uri="{BB962C8B-B14F-4D97-AF65-F5344CB8AC3E}">
        <p14:creationId xmlns:p14="http://schemas.microsoft.com/office/powerpoint/2010/main" val="1742165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40D66-1D41-2E62-3E8B-2DB414DF3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402D9-7238-20D5-AF90-79CCD836A4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53AD6C-5547-B401-CE18-BFE8BDD4CD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A308F55D-99FC-3918-BA47-C66C26A0D256}"/>
              </a:ext>
            </a:extLst>
          </p:cNvPr>
          <p:cNvSpPr>
            <a:spLocks noGrp="1"/>
          </p:cNvSpPr>
          <p:nvPr>
            <p:ph type="sldNum" sz="quarter" idx="5"/>
          </p:nvPr>
        </p:nvSpPr>
        <p:spPr/>
        <p:txBody>
          <a:bodyPr/>
          <a:lstStyle/>
          <a:p>
            <a:fld id="{6BCA9DE2-5089-4AEC-BD72-2C623C18130C}" type="slidenum">
              <a:rPr lang="en-BS" smtClean="0"/>
              <a:t>11</a:t>
            </a:fld>
            <a:endParaRPr lang="en-BS"/>
          </a:p>
        </p:txBody>
      </p:sp>
    </p:spTree>
    <p:extLst>
      <p:ext uri="{BB962C8B-B14F-4D97-AF65-F5344CB8AC3E}">
        <p14:creationId xmlns:p14="http://schemas.microsoft.com/office/powerpoint/2010/main" val="3111372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A821F-0EA0-8C57-51B7-30F0E7AF37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33C62A-BC29-C724-1828-068D5B3F24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5F69B-47E1-7CDB-C3BF-F090F247579A}"/>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B839A1AF-F620-FE32-198D-B136343E9521}"/>
              </a:ext>
            </a:extLst>
          </p:cNvPr>
          <p:cNvSpPr>
            <a:spLocks noGrp="1"/>
          </p:cNvSpPr>
          <p:nvPr>
            <p:ph type="sldNum" sz="quarter" idx="5"/>
          </p:nvPr>
        </p:nvSpPr>
        <p:spPr/>
        <p:txBody>
          <a:bodyPr/>
          <a:lstStyle/>
          <a:p>
            <a:fld id="{6BCA9DE2-5089-4AEC-BD72-2C623C18130C}" type="slidenum">
              <a:rPr lang="en-BS" smtClean="0"/>
              <a:t>12</a:t>
            </a:fld>
            <a:endParaRPr lang="en-BS"/>
          </a:p>
        </p:txBody>
      </p:sp>
    </p:spTree>
    <p:extLst>
      <p:ext uri="{BB962C8B-B14F-4D97-AF65-F5344CB8AC3E}">
        <p14:creationId xmlns:p14="http://schemas.microsoft.com/office/powerpoint/2010/main" val="1071339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13</a:t>
            </a:fld>
            <a:endParaRPr lang="en-BS"/>
          </a:p>
        </p:txBody>
      </p:sp>
    </p:spTree>
    <p:extLst>
      <p:ext uri="{BB962C8B-B14F-4D97-AF65-F5344CB8AC3E}">
        <p14:creationId xmlns:p14="http://schemas.microsoft.com/office/powerpoint/2010/main" val="1155529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F2563-83F0-60EA-9738-F9220F1BD6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5021F5-54B6-F078-FD87-51385E9215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0A391-4ADD-B686-E028-8B4D99EABF39}"/>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B89CD5F1-F2A2-6AF6-1C93-E980FB9D757B}"/>
              </a:ext>
            </a:extLst>
          </p:cNvPr>
          <p:cNvSpPr>
            <a:spLocks noGrp="1"/>
          </p:cNvSpPr>
          <p:nvPr>
            <p:ph type="sldNum" sz="quarter" idx="5"/>
          </p:nvPr>
        </p:nvSpPr>
        <p:spPr/>
        <p:txBody>
          <a:bodyPr/>
          <a:lstStyle/>
          <a:p>
            <a:fld id="{6BCA9DE2-5089-4AEC-BD72-2C623C18130C}" type="slidenum">
              <a:rPr lang="en-BS" smtClean="0"/>
              <a:t>14</a:t>
            </a:fld>
            <a:endParaRPr lang="en-BS"/>
          </a:p>
        </p:txBody>
      </p:sp>
    </p:spTree>
    <p:extLst>
      <p:ext uri="{BB962C8B-B14F-4D97-AF65-F5344CB8AC3E}">
        <p14:creationId xmlns:p14="http://schemas.microsoft.com/office/powerpoint/2010/main" val="944720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C733B-6D16-D522-4719-CDBF3192AA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46E978-8B07-8D1C-0691-36FC079FDD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DBFAB-C6A6-0901-1EFE-0474057E7C66}"/>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B2FEA443-DE0E-205D-778A-66268791D70A}"/>
              </a:ext>
            </a:extLst>
          </p:cNvPr>
          <p:cNvSpPr>
            <a:spLocks noGrp="1"/>
          </p:cNvSpPr>
          <p:nvPr>
            <p:ph type="sldNum" sz="quarter" idx="5"/>
          </p:nvPr>
        </p:nvSpPr>
        <p:spPr/>
        <p:txBody>
          <a:bodyPr/>
          <a:lstStyle/>
          <a:p>
            <a:fld id="{6BCA9DE2-5089-4AEC-BD72-2C623C18130C}" type="slidenum">
              <a:rPr lang="en-BS" smtClean="0"/>
              <a:t>15</a:t>
            </a:fld>
            <a:endParaRPr lang="en-BS"/>
          </a:p>
        </p:txBody>
      </p:sp>
    </p:spTree>
    <p:extLst>
      <p:ext uri="{BB962C8B-B14F-4D97-AF65-F5344CB8AC3E}">
        <p14:creationId xmlns:p14="http://schemas.microsoft.com/office/powerpoint/2010/main" val="1132381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9559E-0941-E97A-47A2-F9029D3C8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C92C94-7D06-7F19-11C1-7C2FCF5B94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7A626D-C8C8-00C3-C8CF-EAEACB1BC4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cap="none" dirty="0">
                <a:latin typeface="Amasis MT Pro" panose="020B0604020202020204" pitchFamily="18" charset="0"/>
              </a:rPr>
              <a:t>You may ask to be removed from one search engine, not all </a:t>
            </a:r>
            <a:r>
              <a:rPr lang="en-US" cap="none" dirty="0">
                <a:latin typeface="Amasis MT Pro" panose="020B0604020202020204" pitchFamily="18" charset="0"/>
                <a:sym typeface="Wingdings" panose="05000000000000000000" pitchFamily="2" charset="2"/>
              </a:rPr>
              <a:t></a:t>
            </a: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56D48316-7408-FBB2-7B86-0D27E43F260B}"/>
              </a:ext>
            </a:extLst>
          </p:cNvPr>
          <p:cNvSpPr>
            <a:spLocks noGrp="1"/>
          </p:cNvSpPr>
          <p:nvPr>
            <p:ph type="sldNum" sz="quarter" idx="5"/>
          </p:nvPr>
        </p:nvSpPr>
        <p:spPr/>
        <p:txBody>
          <a:bodyPr/>
          <a:lstStyle/>
          <a:p>
            <a:fld id="{6BCA9DE2-5089-4AEC-BD72-2C623C18130C}" type="slidenum">
              <a:rPr lang="en-BS" smtClean="0"/>
              <a:t>16</a:t>
            </a:fld>
            <a:endParaRPr lang="en-BS"/>
          </a:p>
        </p:txBody>
      </p:sp>
    </p:spTree>
    <p:extLst>
      <p:ext uri="{BB962C8B-B14F-4D97-AF65-F5344CB8AC3E}">
        <p14:creationId xmlns:p14="http://schemas.microsoft.com/office/powerpoint/2010/main" val="1281658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F17D0-51BB-EAFD-57BD-4714DADD11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A15E0-B3B7-5B91-0814-2763A3BEA9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E81F12-3826-C29B-0B2D-7923AEE480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35887DA0-7FBB-4E5C-3087-5E803BFE2B6F}"/>
              </a:ext>
            </a:extLst>
          </p:cNvPr>
          <p:cNvSpPr>
            <a:spLocks noGrp="1"/>
          </p:cNvSpPr>
          <p:nvPr>
            <p:ph type="sldNum" sz="quarter" idx="5"/>
          </p:nvPr>
        </p:nvSpPr>
        <p:spPr/>
        <p:txBody>
          <a:bodyPr/>
          <a:lstStyle/>
          <a:p>
            <a:fld id="{6BCA9DE2-5089-4AEC-BD72-2C623C18130C}" type="slidenum">
              <a:rPr lang="en-BS" smtClean="0"/>
              <a:t>17</a:t>
            </a:fld>
            <a:endParaRPr lang="en-BS"/>
          </a:p>
        </p:txBody>
      </p:sp>
    </p:spTree>
    <p:extLst>
      <p:ext uri="{BB962C8B-B14F-4D97-AF65-F5344CB8AC3E}">
        <p14:creationId xmlns:p14="http://schemas.microsoft.com/office/powerpoint/2010/main" val="1071154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0359B-99BE-FFC4-D336-61DC37AE6E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FFA102-0431-362F-FC37-EFEC321E0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B44D29-C3E8-D1BD-0255-9A50AFF2AF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639FCEEF-79A5-7B19-555E-ED884EAE968C}"/>
              </a:ext>
            </a:extLst>
          </p:cNvPr>
          <p:cNvSpPr>
            <a:spLocks noGrp="1"/>
          </p:cNvSpPr>
          <p:nvPr>
            <p:ph type="sldNum" sz="quarter" idx="5"/>
          </p:nvPr>
        </p:nvSpPr>
        <p:spPr/>
        <p:txBody>
          <a:bodyPr/>
          <a:lstStyle/>
          <a:p>
            <a:fld id="{6BCA9DE2-5089-4AEC-BD72-2C623C18130C}" type="slidenum">
              <a:rPr lang="en-BS" smtClean="0"/>
              <a:t>18</a:t>
            </a:fld>
            <a:endParaRPr lang="en-BS"/>
          </a:p>
        </p:txBody>
      </p:sp>
    </p:spTree>
    <p:extLst>
      <p:ext uri="{BB962C8B-B14F-4D97-AF65-F5344CB8AC3E}">
        <p14:creationId xmlns:p14="http://schemas.microsoft.com/office/powerpoint/2010/main" val="558564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CAE0D-F20D-CB5A-CB35-FEA7674476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B3184E-FA42-552F-2BB1-CE9E25EED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13517-ED07-CB7C-6381-247EE79AAA0A}"/>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E5E683D9-D1ED-BF89-3D15-C27B4AA6E81B}"/>
              </a:ext>
            </a:extLst>
          </p:cNvPr>
          <p:cNvSpPr>
            <a:spLocks noGrp="1"/>
          </p:cNvSpPr>
          <p:nvPr>
            <p:ph type="sldNum" sz="quarter" idx="5"/>
          </p:nvPr>
        </p:nvSpPr>
        <p:spPr/>
        <p:txBody>
          <a:bodyPr/>
          <a:lstStyle/>
          <a:p>
            <a:fld id="{6BCA9DE2-5089-4AEC-BD72-2C623C18130C}" type="slidenum">
              <a:rPr lang="en-BS" smtClean="0"/>
              <a:t>19</a:t>
            </a:fld>
            <a:endParaRPr lang="en-BS"/>
          </a:p>
        </p:txBody>
      </p:sp>
    </p:spTree>
    <p:extLst>
      <p:ext uri="{BB962C8B-B14F-4D97-AF65-F5344CB8AC3E}">
        <p14:creationId xmlns:p14="http://schemas.microsoft.com/office/powerpoint/2010/main" val="3190187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2</a:t>
            </a:fld>
            <a:endParaRPr lang="en-BS"/>
          </a:p>
        </p:txBody>
      </p:sp>
    </p:spTree>
    <p:extLst>
      <p:ext uri="{BB962C8B-B14F-4D97-AF65-F5344CB8AC3E}">
        <p14:creationId xmlns:p14="http://schemas.microsoft.com/office/powerpoint/2010/main" val="423936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9C86B-D710-9E09-557A-03C2BFA27B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32FEB8-2C28-9A37-B0CE-E9916A7E82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2F70D-EA09-21D3-BAB4-6E332FB3168F}"/>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B3AB1E31-2DE8-0422-0FB5-97042C269177}"/>
              </a:ext>
            </a:extLst>
          </p:cNvPr>
          <p:cNvSpPr>
            <a:spLocks noGrp="1"/>
          </p:cNvSpPr>
          <p:nvPr>
            <p:ph type="sldNum" sz="quarter" idx="5"/>
          </p:nvPr>
        </p:nvSpPr>
        <p:spPr/>
        <p:txBody>
          <a:bodyPr/>
          <a:lstStyle/>
          <a:p>
            <a:fld id="{6BCA9DE2-5089-4AEC-BD72-2C623C18130C}" type="slidenum">
              <a:rPr lang="en-BS" smtClean="0"/>
              <a:t>20</a:t>
            </a:fld>
            <a:endParaRPr lang="en-BS"/>
          </a:p>
        </p:txBody>
      </p:sp>
    </p:spTree>
    <p:extLst>
      <p:ext uri="{BB962C8B-B14F-4D97-AF65-F5344CB8AC3E}">
        <p14:creationId xmlns:p14="http://schemas.microsoft.com/office/powerpoint/2010/main" val="1727574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6364E-DE1C-B33A-19E5-45595E9EFF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6CFFA-EFCA-9923-4D6C-92353F5E0F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A0A901-1123-A03E-2DD4-3F523CB4FA8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cap="none" dirty="0">
                <a:latin typeface="Amasis MT Pro" panose="020B0604020202020204" pitchFamily="18" charset="0"/>
              </a:rPr>
              <a:t>You may ask to be removed from one search engine, not all </a:t>
            </a:r>
            <a:r>
              <a:rPr lang="en-US" cap="none" dirty="0">
                <a:latin typeface="Amasis MT Pro" panose="020B0604020202020204" pitchFamily="18" charset="0"/>
                <a:sym typeface="Wingdings" panose="05000000000000000000" pitchFamily="2" charset="2"/>
              </a:rPr>
              <a:t></a:t>
            </a: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439698B9-2349-3A76-D89D-5A70520706ED}"/>
              </a:ext>
            </a:extLst>
          </p:cNvPr>
          <p:cNvSpPr>
            <a:spLocks noGrp="1"/>
          </p:cNvSpPr>
          <p:nvPr>
            <p:ph type="sldNum" sz="quarter" idx="5"/>
          </p:nvPr>
        </p:nvSpPr>
        <p:spPr/>
        <p:txBody>
          <a:bodyPr/>
          <a:lstStyle/>
          <a:p>
            <a:fld id="{6BCA9DE2-5089-4AEC-BD72-2C623C18130C}" type="slidenum">
              <a:rPr lang="en-BS" smtClean="0"/>
              <a:t>21</a:t>
            </a:fld>
            <a:endParaRPr lang="en-BS"/>
          </a:p>
        </p:txBody>
      </p:sp>
    </p:spTree>
    <p:extLst>
      <p:ext uri="{BB962C8B-B14F-4D97-AF65-F5344CB8AC3E}">
        <p14:creationId xmlns:p14="http://schemas.microsoft.com/office/powerpoint/2010/main" val="3029831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947BD-8CC9-1797-6E36-436014EE81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582C1-D0A0-65AA-7A13-CC15070994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248EE-205A-9839-2C14-23DD6A1B47B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4617FFD8-7C57-4511-EE3E-52AD9780265E}"/>
              </a:ext>
            </a:extLst>
          </p:cNvPr>
          <p:cNvSpPr>
            <a:spLocks noGrp="1"/>
          </p:cNvSpPr>
          <p:nvPr>
            <p:ph type="sldNum" sz="quarter" idx="5"/>
          </p:nvPr>
        </p:nvSpPr>
        <p:spPr/>
        <p:txBody>
          <a:bodyPr/>
          <a:lstStyle/>
          <a:p>
            <a:fld id="{6BCA9DE2-5089-4AEC-BD72-2C623C18130C}" type="slidenum">
              <a:rPr lang="en-BS" smtClean="0"/>
              <a:t>22</a:t>
            </a:fld>
            <a:endParaRPr lang="en-BS"/>
          </a:p>
        </p:txBody>
      </p:sp>
    </p:spTree>
    <p:extLst>
      <p:ext uri="{BB962C8B-B14F-4D97-AF65-F5344CB8AC3E}">
        <p14:creationId xmlns:p14="http://schemas.microsoft.com/office/powerpoint/2010/main" val="3097532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BA9F0-E186-6E7A-1B2F-ECE920AE82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3BFCEA-8E86-7732-1C98-9F69D501A5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EFF72D-4005-B4D9-559A-2CF79B5978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B826D7DE-700E-3872-6AA3-68E691FBBCE3}"/>
              </a:ext>
            </a:extLst>
          </p:cNvPr>
          <p:cNvSpPr>
            <a:spLocks noGrp="1"/>
          </p:cNvSpPr>
          <p:nvPr>
            <p:ph type="sldNum" sz="quarter" idx="5"/>
          </p:nvPr>
        </p:nvSpPr>
        <p:spPr/>
        <p:txBody>
          <a:bodyPr/>
          <a:lstStyle/>
          <a:p>
            <a:fld id="{6BCA9DE2-5089-4AEC-BD72-2C623C18130C}" type="slidenum">
              <a:rPr lang="en-BS" smtClean="0"/>
              <a:t>23</a:t>
            </a:fld>
            <a:endParaRPr lang="en-BS"/>
          </a:p>
        </p:txBody>
      </p:sp>
    </p:spTree>
    <p:extLst>
      <p:ext uri="{BB962C8B-B14F-4D97-AF65-F5344CB8AC3E}">
        <p14:creationId xmlns:p14="http://schemas.microsoft.com/office/powerpoint/2010/main" val="2065107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C7699-80A4-06E1-B2B6-54ECB2ED6C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FB3757-1A15-589C-62F8-C4EDAA4E6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DB58AA-BCEC-DA50-B4B4-C26B07DAE22A}"/>
              </a:ext>
            </a:extLst>
          </p:cNvPr>
          <p:cNvSpPr>
            <a:spLocks noGrp="1"/>
          </p:cNvSpPr>
          <p:nvPr>
            <p:ph type="body" idx="1"/>
          </p:nvPr>
        </p:nvSpPr>
        <p:spPr/>
        <p:txBody>
          <a:bodyPr/>
          <a:lstStyle/>
          <a:p>
            <a:r>
              <a:rPr lang="pt-PT" sz="1800" dirty="0">
                <a:latin typeface="Amasis MT Pro" panose="020B0604020202020204" pitchFamily="18" charset="0"/>
              </a:rPr>
              <a:t>Identify house by address</a:t>
            </a:r>
          </a:p>
          <a:p>
            <a:r>
              <a:rPr lang="pt-PT" sz="1800" dirty="0">
                <a:latin typeface="Amasis MT Pro" panose="020B0604020202020204" pitchFamily="18" charset="0"/>
              </a:rPr>
              <a:t>Assess security (cameras, fences, ...)</a:t>
            </a:r>
          </a:p>
          <a:p>
            <a:r>
              <a:rPr lang="pt-PT" sz="1800" dirty="0">
                <a:latin typeface="Amasis MT Pro" panose="020B0604020202020204" pitchFamily="18" charset="0"/>
              </a:rPr>
              <a:t>Parked cars (timeline, ...)</a:t>
            </a:r>
          </a:p>
          <a:p>
            <a:r>
              <a:rPr lang="pt-PT" sz="1800" dirty="0">
                <a:latin typeface="Amasis MT Pro" panose="020B0604020202020204" pitchFamily="18" charset="0"/>
              </a:rPr>
              <a:t>People’s habits/routines, timetables, ...</a:t>
            </a:r>
          </a:p>
        </p:txBody>
      </p:sp>
      <p:sp>
        <p:nvSpPr>
          <p:cNvPr id="4" name="Slide Number Placeholder 3">
            <a:extLst>
              <a:ext uri="{FF2B5EF4-FFF2-40B4-BE49-F238E27FC236}">
                <a16:creationId xmlns:a16="http://schemas.microsoft.com/office/drawing/2014/main" id="{C314CBB5-FD9D-8372-FC11-3D25ACEFD4CA}"/>
              </a:ext>
            </a:extLst>
          </p:cNvPr>
          <p:cNvSpPr>
            <a:spLocks noGrp="1"/>
          </p:cNvSpPr>
          <p:nvPr>
            <p:ph type="sldNum" sz="quarter" idx="5"/>
          </p:nvPr>
        </p:nvSpPr>
        <p:spPr/>
        <p:txBody>
          <a:bodyPr/>
          <a:lstStyle/>
          <a:p>
            <a:fld id="{6BCA9DE2-5089-4AEC-BD72-2C623C18130C}" type="slidenum">
              <a:rPr lang="en-BS" smtClean="0"/>
              <a:t>24</a:t>
            </a:fld>
            <a:endParaRPr lang="en-BS"/>
          </a:p>
        </p:txBody>
      </p:sp>
    </p:spTree>
    <p:extLst>
      <p:ext uri="{BB962C8B-B14F-4D97-AF65-F5344CB8AC3E}">
        <p14:creationId xmlns:p14="http://schemas.microsoft.com/office/powerpoint/2010/main" val="2741959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DB2A6-677F-01FD-382D-AD55B06138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3A3E73-DDD6-2C3E-F3E6-EFB48F1EC0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67830A-CE0E-A37E-CB82-DD3216E4FF5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833D31E2-D7EE-E9DB-DFED-71BB7D190984}"/>
              </a:ext>
            </a:extLst>
          </p:cNvPr>
          <p:cNvSpPr>
            <a:spLocks noGrp="1"/>
          </p:cNvSpPr>
          <p:nvPr>
            <p:ph type="sldNum" sz="quarter" idx="5"/>
          </p:nvPr>
        </p:nvSpPr>
        <p:spPr/>
        <p:txBody>
          <a:bodyPr/>
          <a:lstStyle/>
          <a:p>
            <a:fld id="{6BCA9DE2-5089-4AEC-BD72-2C623C18130C}" type="slidenum">
              <a:rPr lang="en-BS" smtClean="0"/>
              <a:t>25</a:t>
            </a:fld>
            <a:endParaRPr lang="en-BS"/>
          </a:p>
        </p:txBody>
      </p:sp>
    </p:spTree>
    <p:extLst>
      <p:ext uri="{BB962C8B-B14F-4D97-AF65-F5344CB8AC3E}">
        <p14:creationId xmlns:p14="http://schemas.microsoft.com/office/powerpoint/2010/main" val="2013847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5D663-B475-1CC5-BC75-FF4923159E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3BC18F-AA28-ABC4-4B5A-7E1A4BDA2D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11663-84E9-7A7E-8B6D-C4C895C442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8FC076A0-26E3-2D76-87E3-7A2EDF0B03C3}"/>
              </a:ext>
            </a:extLst>
          </p:cNvPr>
          <p:cNvSpPr>
            <a:spLocks noGrp="1"/>
          </p:cNvSpPr>
          <p:nvPr>
            <p:ph type="sldNum" sz="quarter" idx="5"/>
          </p:nvPr>
        </p:nvSpPr>
        <p:spPr/>
        <p:txBody>
          <a:bodyPr/>
          <a:lstStyle/>
          <a:p>
            <a:fld id="{6BCA9DE2-5089-4AEC-BD72-2C623C18130C}" type="slidenum">
              <a:rPr lang="en-BS" smtClean="0"/>
              <a:t>26</a:t>
            </a:fld>
            <a:endParaRPr lang="en-BS"/>
          </a:p>
        </p:txBody>
      </p:sp>
    </p:spTree>
    <p:extLst>
      <p:ext uri="{BB962C8B-B14F-4D97-AF65-F5344CB8AC3E}">
        <p14:creationId xmlns:p14="http://schemas.microsoft.com/office/powerpoint/2010/main" val="150363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2829B-BDF8-C9C2-09D7-6CF852DAB7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BE353B-BA2A-B6E5-A8E2-8086CA4792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27220C-182E-8F5E-7B1C-90657B1B6D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D7EC8660-DEBB-6F9F-7725-5CF6709391CC}"/>
              </a:ext>
            </a:extLst>
          </p:cNvPr>
          <p:cNvSpPr>
            <a:spLocks noGrp="1"/>
          </p:cNvSpPr>
          <p:nvPr>
            <p:ph type="sldNum" sz="quarter" idx="5"/>
          </p:nvPr>
        </p:nvSpPr>
        <p:spPr/>
        <p:txBody>
          <a:bodyPr/>
          <a:lstStyle/>
          <a:p>
            <a:fld id="{6BCA9DE2-5089-4AEC-BD72-2C623C18130C}" type="slidenum">
              <a:rPr lang="en-BS" smtClean="0"/>
              <a:t>27</a:t>
            </a:fld>
            <a:endParaRPr lang="en-BS"/>
          </a:p>
        </p:txBody>
      </p:sp>
    </p:spTree>
    <p:extLst>
      <p:ext uri="{BB962C8B-B14F-4D97-AF65-F5344CB8AC3E}">
        <p14:creationId xmlns:p14="http://schemas.microsoft.com/office/powerpoint/2010/main" val="1026005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7BE7E-B09D-79EC-AE6C-BDBE5813A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7EEA14-9470-44C3-EC21-6F66117B0D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647350-C48F-0045-4104-B41439DC5B7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C6AB1EC1-5D18-6FDA-96DB-9016F4F9297F}"/>
              </a:ext>
            </a:extLst>
          </p:cNvPr>
          <p:cNvSpPr>
            <a:spLocks noGrp="1"/>
          </p:cNvSpPr>
          <p:nvPr>
            <p:ph type="sldNum" sz="quarter" idx="5"/>
          </p:nvPr>
        </p:nvSpPr>
        <p:spPr/>
        <p:txBody>
          <a:bodyPr/>
          <a:lstStyle/>
          <a:p>
            <a:fld id="{6BCA9DE2-5089-4AEC-BD72-2C623C18130C}" type="slidenum">
              <a:rPr lang="en-BS" smtClean="0"/>
              <a:t>28</a:t>
            </a:fld>
            <a:endParaRPr lang="en-BS"/>
          </a:p>
        </p:txBody>
      </p:sp>
    </p:spTree>
    <p:extLst>
      <p:ext uri="{BB962C8B-B14F-4D97-AF65-F5344CB8AC3E}">
        <p14:creationId xmlns:p14="http://schemas.microsoft.com/office/powerpoint/2010/main" val="437927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5E9F1-0A18-BE1A-42A9-496CFE050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5CAE9F-2A8F-13C5-E179-5785B38858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10F59E-142D-3BEC-D701-EE6A0A75F7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AE1C1732-270F-75AA-6435-A371CF2EB63A}"/>
              </a:ext>
            </a:extLst>
          </p:cNvPr>
          <p:cNvSpPr>
            <a:spLocks noGrp="1"/>
          </p:cNvSpPr>
          <p:nvPr>
            <p:ph type="sldNum" sz="quarter" idx="5"/>
          </p:nvPr>
        </p:nvSpPr>
        <p:spPr/>
        <p:txBody>
          <a:bodyPr/>
          <a:lstStyle/>
          <a:p>
            <a:fld id="{6BCA9DE2-5089-4AEC-BD72-2C623C18130C}" type="slidenum">
              <a:rPr lang="en-BS" smtClean="0"/>
              <a:t>29</a:t>
            </a:fld>
            <a:endParaRPr lang="en-BS"/>
          </a:p>
        </p:txBody>
      </p:sp>
    </p:spTree>
    <p:extLst>
      <p:ext uri="{BB962C8B-B14F-4D97-AF65-F5344CB8AC3E}">
        <p14:creationId xmlns:p14="http://schemas.microsoft.com/office/powerpoint/2010/main" val="3294886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It's crucial to understand the ethical implications and legal boundaries when gathering information from open sources. This context will help the audience appreciate the responsible use of OSINT techniques in uncovering information without infringing on privacy or legal rights.</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3</a:t>
            </a:fld>
            <a:endParaRPr lang="en-BS"/>
          </a:p>
        </p:txBody>
      </p:sp>
    </p:spTree>
    <p:extLst>
      <p:ext uri="{BB962C8B-B14F-4D97-AF65-F5344CB8AC3E}">
        <p14:creationId xmlns:p14="http://schemas.microsoft.com/office/powerpoint/2010/main" val="355242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74A93-04A5-685D-0AEE-F6BA3952A7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58B792-E2C6-BD95-4B7B-A38B9D4305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19E4C6-00B2-F851-BD89-1206D8D516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F781A5B5-8ABC-2CC0-B8D7-F283C60D9E78}"/>
              </a:ext>
            </a:extLst>
          </p:cNvPr>
          <p:cNvSpPr>
            <a:spLocks noGrp="1"/>
          </p:cNvSpPr>
          <p:nvPr>
            <p:ph type="sldNum" sz="quarter" idx="5"/>
          </p:nvPr>
        </p:nvSpPr>
        <p:spPr/>
        <p:txBody>
          <a:bodyPr/>
          <a:lstStyle/>
          <a:p>
            <a:fld id="{6BCA9DE2-5089-4AEC-BD72-2C623C18130C}" type="slidenum">
              <a:rPr lang="en-BS" smtClean="0"/>
              <a:t>30</a:t>
            </a:fld>
            <a:endParaRPr lang="en-BS"/>
          </a:p>
        </p:txBody>
      </p:sp>
    </p:spTree>
    <p:extLst>
      <p:ext uri="{BB962C8B-B14F-4D97-AF65-F5344CB8AC3E}">
        <p14:creationId xmlns:p14="http://schemas.microsoft.com/office/powerpoint/2010/main" val="2390942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2E721-CE66-AA4C-BC54-62B0463BCE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B4BA47-7D34-5A85-792B-70C0B255BA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CB97F3-B877-AFD3-F705-5379A54DD2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EDAB3F6E-187D-EEB7-00D2-57EA9CEA0743}"/>
              </a:ext>
            </a:extLst>
          </p:cNvPr>
          <p:cNvSpPr>
            <a:spLocks noGrp="1"/>
          </p:cNvSpPr>
          <p:nvPr>
            <p:ph type="sldNum" sz="quarter" idx="5"/>
          </p:nvPr>
        </p:nvSpPr>
        <p:spPr/>
        <p:txBody>
          <a:bodyPr/>
          <a:lstStyle/>
          <a:p>
            <a:fld id="{6BCA9DE2-5089-4AEC-BD72-2C623C18130C}" type="slidenum">
              <a:rPr lang="en-BS" smtClean="0"/>
              <a:t>31</a:t>
            </a:fld>
            <a:endParaRPr lang="en-BS"/>
          </a:p>
        </p:txBody>
      </p:sp>
    </p:spTree>
    <p:extLst>
      <p:ext uri="{BB962C8B-B14F-4D97-AF65-F5344CB8AC3E}">
        <p14:creationId xmlns:p14="http://schemas.microsoft.com/office/powerpoint/2010/main" val="1831175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C543D-605F-6A5D-241D-D4F30575AB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2432C-6387-2518-323A-14C9A674EB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DBE271-CE51-F9D2-E032-9515A53A7F0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177FB271-5351-9911-EE6C-DCF79D516FAD}"/>
              </a:ext>
            </a:extLst>
          </p:cNvPr>
          <p:cNvSpPr>
            <a:spLocks noGrp="1"/>
          </p:cNvSpPr>
          <p:nvPr>
            <p:ph type="sldNum" sz="quarter" idx="5"/>
          </p:nvPr>
        </p:nvSpPr>
        <p:spPr/>
        <p:txBody>
          <a:bodyPr/>
          <a:lstStyle/>
          <a:p>
            <a:fld id="{6BCA9DE2-5089-4AEC-BD72-2C623C18130C}" type="slidenum">
              <a:rPr lang="en-BS" smtClean="0"/>
              <a:t>32</a:t>
            </a:fld>
            <a:endParaRPr lang="en-BS"/>
          </a:p>
        </p:txBody>
      </p:sp>
    </p:spTree>
    <p:extLst>
      <p:ext uri="{BB962C8B-B14F-4D97-AF65-F5344CB8AC3E}">
        <p14:creationId xmlns:p14="http://schemas.microsoft.com/office/powerpoint/2010/main" val="3391320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3FDE4-BD3F-F338-589E-48545CF13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6F0B48-5328-92AA-95C4-3EA79BB21E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8ABFF4-18A4-C404-E9BD-E75358C33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14654581-F08E-7EBA-2D18-3744BEAF28DE}"/>
              </a:ext>
            </a:extLst>
          </p:cNvPr>
          <p:cNvSpPr>
            <a:spLocks noGrp="1"/>
          </p:cNvSpPr>
          <p:nvPr>
            <p:ph type="sldNum" sz="quarter" idx="5"/>
          </p:nvPr>
        </p:nvSpPr>
        <p:spPr/>
        <p:txBody>
          <a:bodyPr/>
          <a:lstStyle/>
          <a:p>
            <a:fld id="{6BCA9DE2-5089-4AEC-BD72-2C623C18130C}" type="slidenum">
              <a:rPr lang="en-BS" smtClean="0"/>
              <a:t>33</a:t>
            </a:fld>
            <a:endParaRPr lang="en-BS"/>
          </a:p>
        </p:txBody>
      </p:sp>
    </p:spTree>
    <p:extLst>
      <p:ext uri="{BB962C8B-B14F-4D97-AF65-F5344CB8AC3E}">
        <p14:creationId xmlns:p14="http://schemas.microsoft.com/office/powerpoint/2010/main" val="4130799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79B51-593F-3B37-D459-FB418C826C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FBD5C-A711-870F-BA9E-9CDC3032E2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757CC7-197E-6C18-E9F4-6B5435F819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CFEFD9CE-4D26-342F-C8BE-39E539488682}"/>
              </a:ext>
            </a:extLst>
          </p:cNvPr>
          <p:cNvSpPr>
            <a:spLocks noGrp="1"/>
          </p:cNvSpPr>
          <p:nvPr>
            <p:ph type="sldNum" sz="quarter" idx="5"/>
          </p:nvPr>
        </p:nvSpPr>
        <p:spPr/>
        <p:txBody>
          <a:bodyPr/>
          <a:lstStyle/>
          <a:p>
            <a:fld id="{6BCA9DE2-5089-4AEC-BD72-2C623C18130C}" type="slidenum">
              <a:rPr lang="en-BS" smtClean="0"/>
              <a:t>34</a:t>
            </a:fld>
            <a:endParaRPr lang="en-BS"/>
          </a:p>
        </p:txBody>
      </p:sp>
    </p:spTree>
    <p:extLst>
      <p:ext uri="{BB962C8B-B14F-4D97-AF65-F5344CB8AC3E}">
        <p14:creationId xmlns:p14="http://schemas.microsoft.com/office/powerpoint/2010/main" val="1849098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8B638-6916-AB77-8469-DA8087B5DD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846370-1399-8B8F-7131-AB1AE2846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C7598F-2AC9-8BC8-D14D-C0308E3872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5EE9DD06-9509-8B1D-4B90-213EED477C45}"/>
              </a:ext>
            </a:extLst>
          </p:cNvPr>
          <p:cNvSpPr>
            <a:spLocks noGrp="1"/>
          </p:cNvSpPr>
          <p:nvPr>
            <p:ph type="sldNum" sz="quarter" idx="5"/>
          </p:nvPr>
        </p:nvSpPr>
        <p:spPr/>
        <p:txBody>
          <a:bodyPr/>
          <a:lstStyle/>
          <a:p>
            <a:fld id="{6BCA9DE2-5089-4AEC-BD72-2C623C18130C}" type="slidenum">
              <a:rPr lang="en-BS" smtClean="0"/>
              <a:t>35</a:t>
            </a:fld>
            <a:endParaRPr lang="en-BS"/>
          </a:p>
        </p:txBody>
      </p:sp>
    </p:spTree>
    <p:extLst>
      <p:ext uri="{BB962C8B-B14F-4D97-AF65-F5344CB8AC3E}">
        <p14:creationId xmlns:p14="http://schemas.microsoft.com/office/powerpoint/2010/main" val="1440981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FCE7C-9856-0ABC-5256-F08F1AAFF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A4433-C613-7910-43C3-598E7D22C1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EE8D3C-51A5-D920-2050-5FA35B49C7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25CB0576-422B-55E1-1978-8D5938F2CB12}"/>
              </a:ext>
            </a:extLst>
          </p:cNvPr>
          <p:cNvSpPr>
            <a:spLocks noGrp="1"/>
          </p:cNvSpPr>
          <p:nvPr>
            <p:ph type="sldNum" sz="quarter" idx="5"/>
          </p:nvPr>
        </p:nvSpPr>
        <p:spPr/>
        <p:txBody>
          <a:bodyPr/>
          <a:lstStyle/>
          <a:p>
            <a:fld id="{6BCA9DE2-5089-4AEC-BD72-2C623C18130C}" type="slidenum">
              <a:rPr lang="en-BS" smtClean="0"/>
              <a:t>36</a:t>
            </a:fld>
            <a:endParaRPr lang="en-BS"/>
          </a:p>
        </p:txBody>
      </p:sp>
    </p:spTree>
    <p:extLst>
      <p:ext uri="{BB962C8B-B14F-4D97-AF65-F5344CB8AC3E}">
        <p14:creationId xmlns:p14="http://schemas.microsoft.com/office/powerpoint/2010/main" val="2983162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29230-49F4-C633-DA12-2D91C98EFE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F13348-5F2F-7FA0-49FC-81259AC4C4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C1839F-AD71-E97C-6752-562AD94CC76D}"/>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1ACB3A7D-DA51-005B-F1BB-42AEA8B6222E}"/>
              </a:ext>
            </a:extLst>
          </p:cNvPr>
          <p:cNvSpPr>
            <a:spLocks noGrp="1"/>
          </p:cNvSpPr>
          <p:nvPr>
            <p:ph type="sldNum" sz="quarter" idx="5"/>
          </p:nvPr>
        </p:nvSpPr>
        <p:spPr/>
        <p:txBody>
          <a:bodyPr/>
          <a:lstStyle/>
          <a:p>
            <a:fld id="{6BCA9DE2-5089-4AEC-BD72-2C623C18130C}" type="slidenum">
              <a:rPr lang="en-BS" smtClean="0"/>
              <a:t>37</a:t>
            </a:fld>
            <a:endParaRPr lang="en-BS"/>
          </a:p>
        </p:txBody>
      </p:sp>
    </p:spTree>
    <p:extLst>
      <p:ext uri="{BB962C8B-B14F-4D97-AF65-F5344CB8AC3E}">
        <p14:creationId xmlns:p14="http://schemas.microsoft.com/office/powerpoint/2010/main" val="10712660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44B9E-D7A6-2BFC-D9FC-CBC4FE098F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FB3D0-D511-2734-84E7-39DD7F1F89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0C900E-D6A0-7644-18E5-116458EBEA4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F709A7CE-6A13-1425-FE55-BD8E84C69157}"/>
              </a:ext>
            </a:extLst>
          </p:cNvPr>
          <p:cNvSpPr>
            <a:spLocks noGrp="1"/>
          </p:cNvSpPr>
          <p:nvPr>
            <p:ph type="sldNum" sz="quarter" idx="5"/>
          </p:nvPr>
        </p:nvSpPr>
        <p:spPr/>
        <p:txBody>
          <a:bodyPr/>
          <a:lstStyle/>
          <a:p>
            <a:fld id="{6BCA9DE2-5089-4AEC-BD72-2C623C18130C}" type="slidenum">
              <a:rPr lang="en-BS" smtClean="0"/>
              <a:t>38</a:t>
            </a:fld>
            <a:endParaRPr lang="en-BS"/>
          </a:p>
        </p:txBody>
      </p:sp>
    </p:spTree>
    <p:extLst>
      <p:ext uri="{BB962C8B-B14F-4D97-AF65-F5344CB8AC3E}">
        <p14:creationId xmlns:p14="http://schemas.microsoft.com/office/powerpoint/2010/main" val="277004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A571E-1E6B-C8C3-7211-92D80F6DF6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7633D-DEF4-A623-6DB0-D42BFA097A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A23235-6045-1B1F-ECDA-B9256474BB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7FC8C99E-EC3C-A1AC-3A89-7C143FC49458}"/>
              </a:ext>
            </a:extLst>
          </p:cNvPr>
          <p:cNvSpPr>
            <a:spLocks noGrp="1"/>
          </p:cNvSpPr>
          <p:nvPr>
            <p:ph type="sldNum" sz="quarter" idx="5"/>
          </p:nvPr>
        </p:nvSpPr>
        <p:spPr/>
        <p:txBody>
          <a:bodyPr/>
          <a:lstStyle/>
          <a:p>
            <a:fld id="{6BCA9DE2-5089-4AEC-BD72-2C623C18130C}" type="slidenum">
              <a:rPr lang="en-BS" smtClean="0"/>
              <a:t>39</a:t>
            </a:fld>
            <a:endParaRPr lang="en-BS"/>
          </a:p>
        </p:txBody>
      </p:sp>
    </p:spTree>
    <p:extLst>
      <p:ext uri="{BB962C8B-B14F-4D97-AF65-F5344CB8AC3E}">
        <p14:creationId xmlns:p14="http://schemas.microsoft.com/office/powerpoint/2010/main" val="631431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9EB17-82C9-28AF-34B6-A68C6CD716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576BF0-85ED-65A3-60E5-78C7C39A52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7C92AA-3246-B062-43C6-F44F1B46A985}"/>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D6364A3A-EF3D-9034-542C-83DDB730E972}"/>
              </a:ext>
            </a:extLst>
          </p:cNvPr>
          <p:cNvSpPr>
            <a:spLocks noGrp="1"/>
          </p:cNvSpPr>
          <p:nvPr>
            <p:ph type="sldNum" sz="quarter" idx="5"/>
          </p:nvPr>
        </p:nvSpPr>
        <p:spPr/>
        <p:txBody>
          <a:bodyPr/>
          <a:lstStyle/>
          <a:p>
            <a:fld id="{6BCA9DE2-5089-4AEC-BD72-2C623C18130C}" type="slidenum">
              <a:rPr lang="en-BS" smtClean="0"/>
              <a:t>4</a:t>
            </a:fld>
            <a:endParaRPr lang="en-BS"/>
          </a:p>
        </p:txBody>
      </p:sp>
    </p:spTree>
    <p:extLst>
      <p:ext uri="{BB962C8B-B14F-4D97-AF65-F5344CB8AC3E}">
        <p14:creationId xmlns:p14="http://schemas.microsoft.com/office/powerpoint/2010/main" val="2539723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A4B1B-1671-6467-9AAD-CC1A9D9CAB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81282-B618-37F7-39C5-102F0BB9DA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3169FA-067D-5DC7-811C-36C58B7B05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DF636056-457F-0BD2-EDC1-66EDCB29CADC}"/>
              </a:ext>
            </a:extLst>
          </p:cNvPr>
          <p:cNvSpPr>
            <a:spLocks noGrp="1"/>
          </p:cNvSpPr>
          <p:nvPr>
            <p:ph type="sldNum" sz="quarter" idx="5"/>
          </p:nvPr>
        </p:nvSpPr>
        <p:spPr/>
        <p:txBody>
          <a:bodyPr/>
          <a:lstStyle/>
          <a:p>
            <a:fld id="{6BCA9DE2-5089-4AEC-BD72-2C623C18130C}" type="slidenum">
              <a:rPr lang="en-BS" smtClean="0"/>
              <a:t>40</a:t>
            </a:fld>
            <a:endParaRPr lang="en-BS"/>
          </a:p>
        </p:txBody>
      </p:sp>
    </p:spTree>
    <p:extLst>
      <p:ext uri="{BB962C8B-B14F-4D97-AF65-F5344CB8AC3E}">
        <p14:creationId xmlns:p14="http://schemas.microsoft.com/office/powerpoint/2010/main" val="3771377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CDF0E-C9B3-3B8C-7B2D-370DD21F06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90D9FA-56BC-37D6-2928-984DF5E6CD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B8726-80A4-4804-B6D0-4E70DD6162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937E8D00-4536-22A9-C8A5-96807B545A74}"/>
              </a:ext>
            </a:extLst>
          </p:cNvPr>
          <p:cNvSpPr>
            <a:spLocks noGrp="1"/>
          </p:cNvSpPr>
          <p:nvPr>
            <p:ph type="sldNum" sz="quarter" idx="5"/>
          </p:nvPr>
        </p:nvSpPr>
        <p:spPr/>
        <p:txBody>
          <a:bodyPr/>
          <a:lstStyle/>
          <a:p>
            <a:fld id="{6BCA9DE2-5089-4AEC-BD72-2C623C18130C}" type="slidenum">
              <a:rPr lang="en-BS" smtClean="0"/>
              <a:t>41</a:t>
            </a:fld>
            <a:endParaRPr lang="en-BS"/>
          </a:p>
        </p:txBody>
      </p:sp>
    </p:spTree>
    <p:extLst>
      <p:ext uri="{BB962C8B-B14F-4D97-AF65-F5344CB8AC3E}">
        <p14:creationId xmlns:p14="http://schemas.microsoft.com/office/powerpoint/2010/main" val="3128658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CF2A8-50CA-3820-55F0-2C8B8A6BF3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34FF28-3443-13E0-64FD-B6CCFA6CB1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481779-7EA9-95C3-CF9D-C2B7084E41B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E33694DD-C2C7-A717-3E93-AC896380AC0E}"/>
              </a:ext>
            </a:extLst>
          </p:cNvPr>
          <p:cNvSpPr>
            <a:spLocks noGrp="1"/>
          </p:cNvSpPr>
          <p:nvPr>
            <p:ph type="sldNum" sz="quarter" idx="5"/>
          </p:nvPr>
        </p:nvSpPr>
        <p:spPr/>
        <p:txBody>
          <a:bodyPr/>
          <a:lstStyle/>
          <a:p>
            <a:fld id="{6BCA9DE2-5089-4AEC-BD72-2C623C18130C}" type="slidenum">
              <a:rPr lang="en-BS" smtClean="0"/>
              <a:t>42</a:t>
            </a:fld>
            <a:endParaRPr lang="en-BS"/>
          </a:p>
        </p:txBody>
      </p:sp>
    </p:spTree>
    <p:extLst>
      <p:ext uri="{BB962C8B-B14F-4D97-AF65-F5344CB8AC3E}">
        <p14:creationId xmlns:p14="http://schemas.microsoft.com/office/powerpoint/2010/main" val="14295654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33B42-3032-4934-5E6D-622C3183C1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E45795-24CA-353A-9000-A19652F3FA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415006-A817-C6C8-735D-F7F87CCA4B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BDE37B43-836D-6884-A86E-4BD799057663}"/>
              </a:ext>
            </a:extLst>
          </p:cNvPr>
          <p:cNvSpPr>
            <a:spLocks noGrp="1"/>
          </p:cNvSpPr>
          <p:nvPr>
            <p:ph type="sldNum" sz="quarter" idx="5"/>
          </p:nvPr>
        </p:nvSpPr>
        <p:spPr/>
        <p:txBody>
          <a:bodyPr/>
          <a:lstStyle/>
          <a:p>
            <a:fld id="{6BCA9DE2-5089-4AEC-BD72-2C623C18130C}" type="slidenum">
              <a:rPr lang="en-BS" smtClean="0"/>
              <a:t>43</a:t>
            </a:fld>
            <a:endParaRPr lang="en-BS"/>
          </a:p>
        </p:txBody>
      </p:sp>
    </p:spTree>
    <p:extLst>
      <p:ext uri="{BB962C8B-B14F-4D97-AF65-F5344CB8AC3E}">
        <p14:creationId xmlns:p14="http://schemas.microsoft.com/office/powerpoint/2010/main" val="9215396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4E315-2204-A94E-9BC0-F07F11556C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38E53F-843B-2792-29FB-965139E736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10804-6493-53DD-748F-F0B619BB323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EAB16820-6525-FE2F-AD2C-A44C2EBFB446}"/>
              </a:ext>
            </a:extLst>
          </p:cNvPr>
          <p:cNvSpPr>
            <a:spLocks noGrp="1"/>
          </p:cNvSpPr>
          <p:nvPr>
            <p:ph type="sldNum" sz="quarter" idx="5"/>
          </p:nvPr>
        </p:nvSpPr>
        <p:spPr/>
        <p:txBody>
          <a:bodyPr/>
          <a:lstStyle/>
          <a:p>
            <a:fld id="{6BCA9DE2-5089-4AEC-BD72-2C623C18130C}" type="slidenum">
              <a:rPr lang="en-BS" smtClean="0"/>
              <a:t>44</a:t>
            </a:fld>
            <a:endParaRPr lang="en-BS"/>
          </a:p>
        </p:txBody>
      </p:sp>
    </p:spTree>
    <p:extLst>
      <p:ext uri="{BB962C8B-B14F-4D97-AF65-F5344CB8AC3E}">
        <p14:creationId xmlns:p14="http://schemas.microsoft.com/office/powerpoint/2010/main" val="21124373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FCE7C-9856-0ABC-5256-F08F1AAFF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A4433-C613-7910-43C3-598E7D22C1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EE8D3C-51A5-D920-2050-5FA35B49C7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25CB0576-422B-55E1-1978-8D5938F2CB12}"/>
              </a:ext>
            </a:extLst>
          </p:cNvPr>
          <p:cNvSpPr>
            <a:spLocks noGrp="1"/>
          </p:cNvSpPr>
          <p:nvPr>
            <p:ph type="sldNum" sz="quarter" idx="5"/>
          </p:nvPr>
        </p:nvSpPr>
        <p:spPr/>
        <p:txBody>
          <a:bodyPr/>
          <a:lstStyle/>
          <a:p>
            <a:fld id="{6BCA9DE2-5089-4AEC-BD72-2C623C18130C}" type="slidenum">
              <a:rPr lang="en-BS" smtClean="0"/>
              <a:t>45</a:t>
            </a:fld>
            <a:endParaRPr lang="en-BS"/>
          </a:p>
        </p:txBody>
      </p:sp>
    </p:spTree>
    <p:extLst>
      <p:ext uri="{BB962C8B-B14F-4D97-AF65-F5344CB8AC3E}">
        <p14:creationId xmlns:p14="http://schemas.microsoft.com/office/powerpoint/2010/main" val="1357645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51253-D0D4-C7BE-FC7D-084D897B4F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070A5-98F9-005A-78B2-1CA8A3EE42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0905F-06C5-D04F-C29F-8371C0D97273}"/>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587BB697-BAEA-2722-CAE9-4F9B31A4A2AC}"/>
              </a:ext>
            </a:extLst>
          </p:cNvPr>
          <p:cNvSpPr>
            <a:spLocks noGrp="1"/>
          </p:cNvSpPr>
          <p:nvPr>
            <p:ph type="sldNum" sz="quarter" idx="5"/>
          </p:nvPr>
        </p:nvSpPr>
        <p:spPr/>
        <p:txBody>
          <a:bodyPr/>
          <a:lstStyle/>
          <a:p>
            <a:fld id="{6BCA9DE2-5089-4AEC-BD72-2C623C18130C}" type="slidenum">
              <a:rPr lang="en-BS" smtClean="0"/>
              <a:t>46</a:t>
            </a:fld>
            <a:endParaRPr lang="en-BS"/>
          </a:p>
        </p:txBody>
      </p:sp>
    </p:spTree>
    <p:extLst>
      <p:ext uri="{BB962C8B-B14F-4D97-AF65-F5344CB8AC3E}">
        <p14:creationId xmlns:p14="http://schemas.microsoft.com/office/powerpoint/2010/main" val="8894771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C8F9D-F4D0-8859-A899-39DABA8896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DE234E-6406-A8FE-3A88-FB324B2E81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2F1E0-6906-A6D2-58C2-506FFBA840A6}"/>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4D368505-7F1F-A051-8D1F-8921B40508C6}"/>
              </a:ext>
            </a:extLst>
          </p:cNvPr>
          <p:cNvSpPr>
            <a:spLocks noGrp="1"/>
          </p:cNvSpPr>
          <p:nvPr>
            <p:ph type="sldNum" sz="quarter" idx="5"/>
          </p:nvPr>
        </p:nvSpPr>
        <p:spPr/>
        <p:txBody>
          <a:bodyPr/>
          <a:lstStyle/>
          <a:p>
            <a:fld id="{6BCA9DE2-5089-4AEC-BD72-2C623C18130C}" type="slidenum">
              <a:rPr lang="en-BS" smtClean="0"/>
              <a:t>47</a:t>
            </a:fld>
            <a:endParaRPr lang="en-BS"/>
          </a:p>
        </p:txBody>
      </p:sp>
    </p:spTree>
    <p:extLst>
      <p:ext uri="{BB962C8B-B14F-4D97-AF65-F5344CB8AC3E}">
        <p14:creationId xmlns:p14="http://schemas.microsoft.com/office/powerpoint/2010/main" val="40086189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1FFD7-AD44-9102-CB2B-F497C6CA79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0F020-A400-62A8-D5C1-AA26F869E8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A114EB-274A-6C26-28B5-65920D8C6371}"/>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E6AFB858-047E-610D-AC04-83A01F5A5668}"/>
              </a:ext>
            </a:extLst>
          </p:cNvPr>
          <p:cNvSpPr>
            <a:spLocks noGrp="1"/>
          </p:cNvSpPr>
          <p:nvPr>
            <p:ph type="sldNum" sz="quarter" idx="5"/>
          </p:nvPr>
        </p:nvSpPr>
        <p:spPr/>
        <p:txBody>
          <a:bodyPr/>
          <a:lstStyle/>
          <a:p>
            <a:fld id="{6BCA9DE2-5089-4AEC-BD72-2C623C18130C}" type="slidenum">
              <a:rPr lang="en-BS" smtClean="0"/>
              <a:t>48</a:t>
            </a:fld>
            <a:endParaRPr lang="en-BS"/>
          </a:p>
        </p:txBody>
      </p:sp>
    </p:spTree>
    <p:extLst>
      <p:ext uri="{BB962C8B-B14F-4D97-AF65-F5344CB8AC3E}">
        <p14:creationId xmlns:p14="http://schemas.microsoft.com/office/powerpoint/2010/main" val="19210867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45816-BF6E-35A3-53F6-58C3E50E2A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B15EE7-12EC-9C9B-D739-C2EF96AE91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4797-540B-1973-2620-F88740A79F13}"/>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31214071-69AE-CB05-69F6-093A176C9DED}"/>
              </a:ext>
            </a:extLst>
          </p:cNvPr>
          <p:cNvSpPr>
            <a:spLocks noGrp="1"/>
          </p:cNvSpPr>
          <p:nvPr>
            <p:ph type="sldNum" sz="quarter" idx="5"/>
          </p:nvPr>
        </p:nvSpPr>
        <p:spPr/>
        <p:txBody>
          <a:bodyPr/>
          <a:lstStyle/>
          <a:p>
            <a:fld id="{6BCA9DE2-5089-4AEC-BD72-2C623C18130C}" type="slidenum">
              <a:rPr lang="en-BS" smtClean="0"/>
              <a:t>49</a:t>
            </a:fld>
            <a:endParaRPr lang="en-BS"/>
          </a:p>
        </p:txBody>
      </p:sp>
    </p:spTree>
    <p:extLst>
      <p:ext uri="{BB962C8B-B14F-4D97-AF65-F5344CB8AC3E}">
        <p14:creationId xmlns:p14="http://schemas.microsoft.com/office/powerpoint/2010/main" val="505263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21DA8-2756-669D-D9C6-706C92DFB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0A6C02-C1EA-952F-9E37-AF05B1963E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07B897-FE88-9E2D-93F6-BA17B89E2663}"/>
              </a:ext>
            </a:extLst>
          </p:cNvPr>
          <p:cNvSpPr>
            <a:spLocks noGrp="1"/>
          </p:cNvSpPr>
          <p:nvPr>
            <p:ph type="body" idx="1"/>
          </p:nvPr>
        </p:nvSpPr>
        <p:spPr/>
        <p:txBody>
          <a:bodyPr/>
          <a:lstStyle/>
          <a:p>
            <a:pPr>
              <a:buNone/>
            </a:pPr>
            <a:r>
              <a:rPr lang="en-US" dirty="0"/>
              <a:t>It's crucial to understand the ethical implications and legal boundaries when gathering information from open sources. This context will help the audience appreciate the responsible use of OSINT techniques in uncovering information without infringing on privacy or legal rights.</a:t>
            </a:r>
            <a:endParaRPr lang="en-BS" dirty="0"/>
          </a:p>
        </p:txBody>
      </p:sp>
      <p:sp>
        <p:nvSpPr>
          <p:cNvPr id="4" name="Slide Number Placeholder 3">
            <a:extLst>
              <a:ext uri="{FF2B5EF4-FFF2-40B4-BE49-F238E27FC236}">
                <a16:creationId xmlns:a16="http://schemas.microsoft.com/office/drawing/2014/main" id="{E5856F5C-8ECC-B2A6-147B-905817866F72}"/>
              </a:ext>
            </a:extLst>
          </p:cNvPr>
          <p:cNvSpPr>
            <a:spLocks noGrp="1"/>
          </p:cNvSpPr>
          <p:nvPr>
            <p:ph type="sldNum" sz="quarter" idx="5"/>
          </p:nvPr>
        </p:nvSpPr>
        <p:spPr/>
        <p:txBody>
          <a:bodyPr/>
          <a:lstStyle/>
          <a:p>
            <a:fld id="{6BCA9DE2-5089-4AEC-BD72-2C623C18130C}" type="slidenum">
              <a:rPr lang="en-BS" smtClean="0"/>
              <a:t>5</a:t>
            </a:fld>
            <a:endParaRPr lang="en-BS"/>
          </a:p>
        </p:txBody>
      </p:sp>
    </p:spTree>
    <p:extLst>
      <p:ext uri="{BB962C8B-B14F-4D97-AF65-F5344CB8AC3E}">
        <p14:creationId xmlns:p14="http://schemas.microsoft.com/office/powerpoint/2010/main" val="31546491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E8055-5AA1-C60C-06F3-7FF5128F5E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0574D9-7123-9143-89E3-7EB5CB3098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0C9539-6955-3FAD-74EB-8379E8574630}"/>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F3A1CE46-92CB-936F-027A-96987BF29BAE}"/>
              </a:ext>
            </a:extLst>
          </p:cNvPr>
          <p:cNvSpPr>
            <a:spLocks noGrp="1"/>
          </p:cNvSpPr>
          <p:nvPr>
            <p:ph type="sldNum" sz="quarter" idx="5"/>
          </p:nvPr>
        </p:nvSpPr>
        <p:spPr/>
        <p:txBody>
          <a:bodyPr/>
          <a:lstStyle/>
          <a:p>
            <a:fld id="{6BCA9DE2-5089-4AEC-BD72-2C623C18130C}" type="slidenum">
              <a:rPr lang="en-BS" smtClean="0"/>
              <a:t>50</a:t>
            </a:fld>
            <a:endParaRPr lang="en-BS"/>
          </a:p>
        </p:txBody>
      </p:sp>
    </p:spTree>
    <p:extLst>
      <p:ext uri="{BB962C8B-B14F-4D97-AF65-F5344CB8AC3E}">
        <p14:creationId xmlns:p14="http://schemas.microsoft.com/office/powerpoint/2010/main" val="40189729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2F9C4-7F34-409F-8163-0EFFCF6B5C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913790-B3D0-9A62-0CDD-19BE7A9E7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4F2AC7-243C-C6A5-B0E2-06D2A39D7CD8}"/>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AF219EEE-1546-F16F-8A00-26C1C96D6184}"/>
              </a:ext>
            </a:extLst>
          </p:cNvPr>
          <p:cNvSpPr>
            <a:spLocks noGrp="1"/>
          </p:cNvSpPr>
          <p:nvPr>
            <p:ph type="sldNum" sz="quarter" idx="5"/>
          </p:nvPr>
        </p:nvSpPr>
        <p:spPr/>
        <p:txBody>
          <a:bodyPr/>
          <a:lstStyle/>
          <a:p>
            <a:fld id="{6BCA9DE2-5089-4AEC-BD72-2C623C18130C}" type="slidenum">
              <a:rPr lang="en-BS" smtClean="0"/>
              <a:t>51</a:t>
            </a:fld>
            <a:endParaRPr lang="en-BS"/>
          </a:p>
        </p:txBody>
      </p:sp>
    </p:spTree>
    <p:extLst>
      <p:ext uri="{BB962C8B-B14F-4D97-AF65-F5344CB8AC3E}">
        <p14:creationId xmlns:p14="http://schemas.microsoft.com/office/powerpoint/2010/main" val="1102970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20149-90C9-F9BD-685B-FC4D64C44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C2DB2D-1829-C5EC-DE9A-855D7D56D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D23498-AF9B-5853-EBF8-78C886A84C83}"/>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0507C4D8-A4D4-599B-6F63-40637B77D9A4}"/>
              </a:ext>
            </a:extLst>
          </p:cNvPr>
          <p:cNvSpPr>
            <a:spLocks noGrp="1"/>
          </p:cNvSpPr>
          <p:nvPr>
            <p:ph type="sldNum" sz="quarter" idx="5"/>
          </p:nvPr>
        </p:nvSpPr>
        <p:spPr/>
        <p:txBody>
          <a:bodyPr/>
          <a:lstStyle/>
          <a:p>
            <a:fld id="{6BCA9DE2-5089-4AEC-BD72-2C623C18130C}" type="slidenum">
              <a:rPr lang="en-BS" smtClean="0"/>
              <a:t>52</a:t>
            </a:fld>
            <a:endParaRPr lang="en-BS"/>
          </a:p>
        </p:txBody>
      </p:sp>
    </p:spTree>
    <p:extLst>
      <p:ext uri="{BB962C8B-B14F-4D97-AF65-F5344CB8AC3E}">
        <p14:creationId xmlns:p14="http://schemas.microsoft.com/office/powerpoint/2010/main" val="32198939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9A77D-F903-2435-903A-34DEF5FC79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EE534C-163E-3B94-0762-5BEF8B0641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4BC5F8-8149-D1EA-AF87-688EB320CF4E}"/>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2A1CDA4B-43B9-EF8E-6A07-ACCB35E72378}"/>
              </a:ext>
            </a:extLst>
          </p:cNvPr>
          <p:cNvSpPr>
            <a:spLocks noGrp="1"/>
          </p:cNvSpPr>
          <p:nvPr>
            <p:ph type="sldNum" sz="quarter" idx="5"/>
          </p:nvPr>
        </p:nvSpPr>
        <p:spPr/>
        <p:txBody>
          <a:bodyPr/>
          <a:lstStyle/>
          <a:p>
            <a:fld id="{6BCA9DE2-5089-4AEC-BD72-2C623C18130C}" type="slidenum">
              <a:rPr lang="en-BS" smtClean="0"/>
              <a:t>53</a:t>
            </a:fld>
            <a:endParaRPr lang="en-BS"/>
          </a:p>
        </p:txBody>
      </p:sp>
    </p:spTree>
    <p:extLst>
      <p:ext uri="{BB962C8B-B14F-4D97-AF65-F5344CB8AC3E}">
        <p14:creationId xmlns:p14="http://schemas.microsoft.com/office/powerpoint/2010/main" val="2758073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C736E-B1BB-6A1F-94E0-2AA2CF5212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73D6AE-1774-D326-4FFC-3816597FD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3C3A6-3025-A5CC-4450-C62D4FB52B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C6DF0AF6-40DE-DD7F-0A00-D211BDF74A80}"/>
              </a:ext>
            </a:extLst>
          </p:cNvPr>
          <p:cNvSpPr>
            <a:spLocks noGrp="1"/>
          </p:cNvSpPr>
          <p:nvPr>
            <p:ph type="sldNum" sz="quarter" idx="5"/>
          </p:nvPr>
        </p:nvSpPr>
        <p:spPr/>
        <p:txBody>
          <a:bodyPr/>
          <a:lstStyle/>
          <a:p>
            <a:fld id="{6BCA9DE2-5089-4AEC-BD72-2C623C18130C}" type="slidenum">
              <a:rPr lang="en-BS" smtClean="0"/>
              <a:t>54</a:t>
            </a:fld>
            <a:endParaRPr lang="en-BS"/>
          </a:p>
        </p:txBody>
      </p:sp>
    </p:spTree>
    <p:extLst>
      <p:ext uri="{BB962C8B-B14F-4D97-AF65-F5344CB8AC3E}">
        <p14:creationId xmlns:p14="http://schemas.microsoft.com/office/powerpoint/2010/main" val="7675514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E84CE-9BC2-8D5A-85CF-0EF7D25FC8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6CAACC-7E5C-4574-BFE8-3149E778F6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E9F290-E667-D7EF-2FC4-B27FA71679D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7349C499-488D-0DC0-FDDA-F10B9FAF0D65}"/>
              </a:ext>
            </a:extLst>
          </p:cNvPr>
          <p:cNvSpPr>
            <a:spLocks noGrp="1"/>
          </p:cNvSpPr>
          <p:nvPr>
            <p:ph type="sldNum" sz="quarter" idx="5"/>
          </p:nvPr>
        </p:nvSpPr>
        <p:spPr/>
        <p:txBody>
          <a:bodyPr/>
          <a:lstStyle/>
          <a:p>
            <a:fld id="{6BCA9DE2-5089-4AEC-BD72-2C623C18130C}" type="slidenum">
              <a:rPr lang="en-BS" smtClean="0"/>
              <a:t>55</a:t>
            </a:fld>
            <a:endParaRPr lang="en-BS"/>
          </a:p>
        </p:txBody>
      </p:sp>
    </p:spTree>
    <p:extLst>
      <p:ext uri="{BB962C8B-B14F-4D97-AF65-F5344CB8AC3E}">
        <p14:creationId xmlns:p14="http://schemas.microsoft.com/office/powerpoint/2010/main" val="34587852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56</a:t>
            </a:fld>
            <a:endParaRPr lang="en-BS"/>
          </a:p>
        </p:txBody>
      </p:sp>
    </p:spTree>
    <p:extLst>
      <p:ext uri="{BB962C8B-B14F-4D97-AF65-F5344CB8AC3E}">
        <p14:creationId xmlns:p14="http://schemas.microsoft.com/office/powerpoint/2010/main" val="127587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28C09-DF16-EFAE-9E9D-1B2CC0CC5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EB8D4-3915-A2EF-B00B-7B98D937B0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A8F2CA-6736-09F0-A544-B61B9C04183B}"/>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99E78C98-8E3E-A3DA-E8EF-6E0DC6D3B010}"/>
              </a:ext>
            </a:extLst>
          </p:cNvPr>
          <p:cNvSpPr>
            <a:spLocks noGrp="1"/>
          </p:cNvSpPr>
          <p:nvPr>
            <p:ph type="sldNum" sz="quarter" idx="5"/>
          </p:nvPr>
        </p:nvSpPr>
        <p:spPr/>
        <p:txBody>
          <a:bodyPr/>
          <a:lstStyle/>
          <a:p>
            <a:fld id="{6BCA9DE2-5089-4AEC-BD72-2C623C18130C}" type="slidenum">
              <a:rPr lang="en-BS" smtClean="0"/>
              <a:t>57</a:t>
            </a:fld>
            <a:endParaRPr lang="en-BS"/>
          </a:p>
        </p:txBody>
      </p:sp>
    </p:spTree>
    <p:extLst>
      <p:ext uri="{BB962C8B-B14F-4D97-AF65-F5344CB8AC3E}">
        <p14:creationId xmlns:p14="http://schemas.microsoft.com/office/powerpoint/2010/main" val="35775876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27C80-A379-CBA0-E01F-BCDDA79DAA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B8B55-9BD8-671A-B2A0-4E7F7AA0F8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5AEC17-E0F4-95B8-079D-1A7E2C8BE31E}"/>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CFD17EE8-056C-7B82-0728-A4437401E8B5}"/>
              </a:ext>
            </a:extLst>
          </p:cNvPr>
          <p:cNvSpPr>
            <a:spLocks noGrp="1"/>
          </p:cNvSpPr>
          <p:nvPr>
            <p:ph type="sldNum" sz="quarter" idx="5"/>
          </p:nvPr>
        </p:nvSpPr>
        <p:spPr/>
        <p:txBody>
          <a:bodyPr/>
          <a:lstStyle/>
          <a:p>
            <a:fld id="{6BCA9DE2-5089-4AEC-BD72-2C623C18130C}" type="slidenum">
              <a:rPr lang="en-BS" smtClean="0"/>
              <a:t>58</a:t>
            </a:fld>
            <a:endParaRPr lang="en-BS"/>
          </a:p>
        </p:txBody>
      </p:sp>
    </p:spTree>
    <p:extLst>
      <p:ext uri="{BB962C8B-B14F-4D97-AF65-F5344CB8AC3E}">
        <p14:creationId xmlns:p14="http://schemas.microsoft.com/office/powerpoint/2010/main" val="42744861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dirty="0"/>
          </a:p>
        </p:txBody>
      </p:sp>
      <p:sp>
        <p:nvSpPr>
          <p:cNvPr id="4" name="Slide Number Placeholder 3"/>
          <p:cNvSpPr>
            <a:spLocks noGrp="1"/>
          </p:cNvSpPr>
          <p:nvPr>
            <p:ph type="sldNum" sz="quarter" idx="5"/>
          </p:nvPr>
        </p:nvSpPr>
        <p:spPr/>
        <p:txBody>
          <a:bodyPr/>
          <a:lstStyle/>
          <a:p>
            <a:fld id="{6BCA9DE2-5089-4AEC-BD72-2C623C18130C}" type="slidenum">
              <a:rPr lang="en-BS" smtClean="0"/>
              <a:t>59</a:t>
            </a:fld>
            <a:endParaRPr lang="en-BS"/>
          </a:p>
        </p:txBody>
      </p:sp>
    </p:spTree>
    <p:extLst>
      <p:ext uri="{BB962C8B-B14F-4D97-AF65-F5344CB8AC3E}">
        <p14:creationId xmlns:p14="http://schemas.microsoft.com/office/powerpoint/2010/main" val="3693551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Pedro Vieira, a cybersecurity engineer and OSINT expert. His diverse background as a full-stack developer and public speaker positions him uniquely to discuss the intersection of technology and intelligence gathering. This slide highlights his credentials, establishing his authority on the subject matter and setting the tone for the insights he will share throughout the presentation. </a:t>
            </a:r>
          </a:p>
        </p:txBody>
      </p:sp>
      <p:sp>
        <p:nvSpPr>
          <p:cNvPr id="4" name="Slide Number Placeholder 3"/>
          <p:cNvSpPr>
            <a:spLocks noGrp="1"/>
          </p:cNvSpPr>
          <p:nvPr>
            <p:ph type="sldNum" sz="quarter" idx="5"/>
          </p:nvPr>
        </p:nvSpPr>
        <p:spPr/>
        <p:txBody>
          <a:bodyPr/>
          <a:lstStyle/>
          <a:p>
            <a:fld id="{6BCA9DE2-5089-4AEC-BD72-2C623C18130C}" type="slidenum">
              <a:rPr lang="en-BS" smtClean="0"/>
              <a:t>6</a:t>
            </a:fld>
            <a:endParaRPr lang="en-BS"/>
          </a:p>
        </p:txBody>
      </p:sp>
    </p:spTree>
    <p:extLst>
      <p:ext uri="{BB962C8B-B14F-4D97-AF65-F5344CB8AC3E}">
        <p14:creationId xmlns:p14="http://schemas.microsoft.com/office/powerpoint/2010/main" val="2367225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62657-9931-C6F0-E359-FCCAC07562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F3A7E7-FABC-F729-4F6D-B02675F40C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FE48C-0493-6333-EDD5-5D87F6CFF4F8}"/>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4492A201-787F-D71F-6797-E40A447AE83F}"/>
              </a:ext>
            </a:extLst>
          </p:cNvPr>
          <p:cNvSpPr>
            <a:spLocks noGrp="1"/>
          </p:cNvSpPr>
          <p:nvPr>
            <p:ph type="sldNum" sz="quarter" idx="5"/>
          </p:nvPr>
        </p:nvSpPr>
        <p:spPr/>
        <p:txBody>
          <a:bodyPr/>
          <a:lstStyle/>
          <a:p>
            <a:fld id="{6BCA9DE2-5089-4AEC-BD72-2C623C18130C}" type="slidenum">
              <a:rPr lang="en-BS" smtClean="0"/>
              <a:t>7</a:t>
            </a:fld>
            <a:endParaRPr lang="en-BS"/>
          </a:p>
        </p:txBody>
      </p:sp>
    </p:spTree>
    <p:extLst>
      <p:ext uri="{BB962C8B-B14F-4D97-AF65-F5344CB8AC3E}">
        <p14:creationId xmlns:p14="http://schemas.microsoft.com/office/powerpoint/2010/main" val="2162926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A1222-2ECC-A7F1-A550-2BA7E57B0C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AF7E1-3CBE-F9E6-9802-38062F1940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9BC36A-57EE-3054-749E-7757DCE1A0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EBA77AA6-D272-0ADA-1E0A-858E1DFBD700}"/>
              </a:ext>
            </a:extLst>
          </p:cNvPr>
          <p:cNvSpPr>
            <a:spLocks noGrp="1"/>
          </p:cNvSpPr>
          <p:nvPr>
            <p:ph type="sldNum" sz="quarter" idx="5"/>
          </p:nvPr>
        </p:nvSpPr>
        <p:spPr/>
        <p:txBody>
          <a:bodyPr/>
          <a:lstStyle/>
          <a:p>
            <a:fld id="{6BCA9DE2-5089-4AEC-BD72-2C623C18130C}" type="slidenum">
              <a:rPr lang="en-BS" smtClean="0"/>
              <a:t>8</a:t>
            </a:fld>
            <a:endParaRPr lang="en-BS"/>
          </a:p>
        </p:txBody>
      </p:sp>
    </p:spTree>
    <p:extLst>
      <p:ext uri="{BB962C8B-B14F-4D97-AF65-F5344CB8AC3E}">
        <p14:creationId xmlns:p14="http://schemas.microsoft.com/office/powerpoint/2010/main" val="4212078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CAB7A-DBC8-FD24-9933-F0C86933F3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05C1B1-5E6F-9FF7-47F8-3D2DF7BFC6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4BF54-7BB4-7DC8-06B6-BDEBCD0180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4B3E7204-D079-12E4-1A5B-386BCD8900DA}"/>
              </a:ext>
            </a:extLst>
          </p:cNvPr>
          <p:cNvSpPr>
            <a:spLocks noGrp="1"/>
          </p:cNvSpPr>
          <p:nvPr>
            <p:ph type="sldNum" sz="quarter" idx="5"/>
          </p:nvPr>
        </p:nvSpPr>
        <p:spPr/>
        <p:txBody>
          <a:bodyPr/>
          <a:lstStyle/>
          <a:p>
            <a:fld id="{6BCA9DE2-5089-4AEC-BD72-2C623C18130C}" type="slidenum">
              <a:rPr lang="en-BS" smtClean="0"/>
              <a:t>9</a:t>
            </a:fld>
            <a:endParaRPr lang="en-BS"/>
          </a:p>
        </p:txBody>
      </p:sp>
    </p:spTree>
    <p:extLst>
      <p:ext uri="{BB962C8B-B14F-4D97-AF65-F5344CB8AC3E}">
        <p14:creationId xmlns:p14="http://schemas.microsoft.com/office/powerpoint/2010/main" val="67828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s://en.wikipedia.org/wiki/Open-source_intelligence" TargetMode="External"/><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8" Type="http://schemas.openxmlformats.org/officeDocument/2006/relationships/hyperlink" Target="https://www.linkedin.com/in/pedroaovieira/" TargetMode="External"/><Relationship Id="rId3" Type="http://schemas.openxmlformats.org/officeDocument/2006/relationships/image" Target="../media/image1.png"/><Relationship Id="rId7" Type="http://schemas.openxmlformats.org/officeDocument/2006/relationships/hyperlink" Target="https://www.google.pt/search?q=%22pedro+vieira%22+bosch"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s://www.google.pt/search?q=%22Pedro+Ant%C3%B3nio+Oliveira+Vieira%22" TargetMode="External"/><Relationship Id="rId11" Type="http://schemas.openxmlformats.org/officeDocument/2006/relationships/image" Target="../media/image23.jpg"/><Relationship Id="rId5" Type="http://schemas.openxmlformats.org/officeDocument/2006/relationships/hyperlink" Target="https://www.google.pt/search?q=Pedro+Ant&#243;nio+Oliveira+Vieira" TargetMode="External"/><Relationship Id="rId10"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hyperlink" Target="https://github.com/pedroaovieira/"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baidu.com/" TargetMode="External"/><Relationship Id="rId3" Type="http://schemas.openxmlformats.org/officeDocument/2006/relationships/image" Target="../media/image1.png"/><Relationship Id="rId7" Type="http://schemas.openxmlformats.org/officeDocument/2006/relationships/hyperlink" Target="https://duckduckgo.com/" TargetMode="External"/><Relationship Id="rId12"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www.bing.com/search?q=%22pedro+vieira%22+bosch" TargetMode="External"/><Relationship Id="rId11" Type="http://schemas.openxmlformats.org/officeDocument/2006/relationships/image" Target="../media/image3.png"/><Relationship Id="rId5" Type="http://schemas.openxmlformats.org/officeDocument/2006/relationships/hyperlink" Target="https://www.google.com/" TargetMode="External"/><Relationship Id="rId10" Type="http://schemas.openxmlformats.org/officeDocument/2006/relationships/hyperlink" Target="https://www.sapo.pt/" TargetMode="External"/><Relationship Id="rId4" Type="http://schemas.openxmlformats.org/officeDocument/2006/relationships/image" Target="../media/image2.svg"/><Relationship Id="rId9" Type="http://schemas.openxmlformats.org/officeDocument/2006/relationships/hyperlink" Target="https://yandex.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s://ahrefs.com/blog/google-advanced-search-operators/" TargetMode="External"/><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8" Type="http://schemas.openxmlformats.org/officeDocument/2006/relationships/hyperlink" Target="https://www.boxpiper.com/posts/google-dork-list" TargetMode="External"/><Relationship Id="rId3" Type="http://schemas.openxmlformats.org/officeDocument/2006/relationships/image" Target="../media/image1.png"/><Relationship Id="rId7" Type="http://schemas.openxmlformats.org/officeDocument/2006/relationships/hyperlink" Target="https://gbhackers.com/latest-google-dorks-list/"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www.exploit-db.com/google-hacking-database" TargetMode="External"/><Relationship Id="rId11" Type="http://schemas.openxmlformats.org/officeDocument/2006/relationships/image" Target="../media/image25.png"/><Relationship Id="rId5" Type="http://schemas.openxmlformats.org/officeDocument/2006/relationships/hyperlink" Target="https://www.google.com/advanced_search" TargetMode="External"/><Relationship Id="rId10"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hyperlink" Target="http://www.googleguide.com/using_advanced_operators.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emf"/><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image" Target="../media/image2.sv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3.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claude.ai/"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grok.com/" TargetMode="External"/><Relationship Id="rId5" Type="http://schemas.openxmlformats.org/officeDocument/2006/relationships/hyperlink" Target="https://chatgpt.com/" TargetMode="External"/><Relationship Id="rId4" Type="http://schemas.openxmlformats.org/officeDocument/2006/relationships/image" Target="../media/image2.sv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hyperlink" Target="https://web.archive.org/web/20250000000000*/http:/pedrov.org/" TargetMode="External"/><Relationship Id="rId3" Type="http://schemas.openxmlformats.org/officeDocument/2006/relationships/image" Target="../media/image1.png"/><Relationship Id="rId7" Type="http://schemas.openxmlformats.org/officeDocument/2006/relationships/hyperlink" Target="https://web.archive.org/" TargetMode="External"/><Relationship Id="rId12"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arquivo.pt/page/search?q=%22Pedro+Ant%C3%B3nio+Oliveira+Vieira%22" TargetMode="External"/><Relationship Id="rId11" Type="http://schemas.openxmlformats.org/officeDocument/2006/relationships/image" Target="../media/image31.svg"/><Relationship Id="rId5" Type="http://schemas.openxmlformats.org/officeDocument/2006/relationships/hyperlink" Target="https://arquivo.pt/" TargetMode="External"/><Relationship Id="rId10" Type="http://schemas.openxmlformats.org/officeDocument/2006/relationships/image" Target="../media/image30.png"/><Relationship Id="rId4" Type="http://schemas.openxmlformats.org/officeDocument/2006/relationships/image" Target="../media/image2.svg"/><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hyperlink" Target="https://www.facebook.com/" TargetMode="External"/><Relationship Id="rId13"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hyperlink" Target="https://mail.google.com/" TargetMode="External"/><Relationship Id="rId12"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s://whatsmyname.app/" TargetMode="External"/><Relationship Id="rId11" Type="http://schemas.openxmlformats.org/officeDocument/2006/relationships/hyperlink" Target="https://www.bing.com/images/search?view=detailv2&amp;iss=sbi&amp;form=SBIHMP&amp;sbisrc=UrlPaste&amp;q=imgurl:https%3A%2F%2Fraw.githubusercontent.com%2Fpedroaovieira%2Fosint%2Fmain%2Fpresentation%2FBing_Search.jpg&amp;idpbck=1&amp;selectedindex=0&amp;id=https%3A%2F%2Fraw.githubusercontent.com%2Fpedroaovieira%2Fosint%2Fmain%2Fpresentation%2FBing_Search.jpg&amp;ccid=mKvm7Pjt&amp;mediaurl=https%3A%2F%2Fraw.githubusercontent.com%2Fpedroaovieira%2Fosint%2Fmain%2Fpresentation%2FBing_Search.jpg&amp;exph=800&amp;expw=640&amp;vt=2&amp;sim=1" TargetMode="External"/><Relationship Id="rId5" Type="http://schemas.openxmlformats.org/officeDocument/2006/relationships/hyperlink" Target="https://sync.me/" TargetMode="External"/><Relationship Id="rId10" Type="http://schemas.openxmlformats.org/officeDocument/2006/relationships/hyperlink" Target="https://tinder.com/@test" TargetMode="External"/><Relationship Id="rId4" Type="http://schemas.openxmlformats.org/officeDocument/2006/relationships/image" Target="../media/image2.svg"/><Relationship Id="rId9" Type="http://schemas.openxmlformats.org/officeDocument/2006/relationships/hyperlink" Target="https://pt.linkedin.com/in/pedroaovieira"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overpass-turbo.eu/" TargetMode="External"/><Relationship Id="rId3" Type="http://schemas.openxmlformats.org/officeDocument/2006/relationships/image" Target="../media/image1.png"/><Relationship Id="rId7" Type="http://schemas.openxmlformats.org/officeDocument/2006/relationships/hyperlink" Target="https://data.mapchannels.com/dualmaps8/map.htm" TargetMode="External"/><Relationship Id="rId12"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www.google.com/maps" TargetMode="External"/><Relationship Id="rId11" Type="http://schemas.openxmlformats.org/officeDocument/2006/relationships/image" Target="../media/image3.png"/><Relationship Id="rId5" Type="http://schemas.openxmlformats.org/officeDocument/2006/relationships/hyperlink" Target="https://www.google.com/maps/@41.5496561,-8.424113,3a,75y,95.44h,86.85t/data=!3m7!1e1!3m5!1s7-h9QS8N0PZKXBvEpkr66A!2e0!5s20240301T000000!7i16384!8i8192?entry=ttu" TargetMode="External"/><Relationship Id="rId10" Type="http://schemas.openxmlformats.org/officeDocument/2006/relationships/hyperlink" Target="https://somerandomstuff1.wordpress.com/2019/02/08/geoguessr-the-top-tips-tricks-and-techniques/" TargetMode="External"/><Relationship Id="rId4" Type="http://schemas.openxmlformats.org/officeDocument/2006/relationships/image" Target="../media/image2.svg"/><Relationship Id="rId9" Type="http://schemas.openxmlformats.org/officeDocument/2006/relationships/hyperlink" Target="https://livingatlas.arcgis.com/wayback/#active=44710&amp;ext=-8.44504,41.55974,-8.43662,41.56350&amp;localChangesOnly=true"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hyperlink" Target="https://www.youtube.com/watch?v=OsY32K1s51Y" TargetMode="External"/><Relationship Id="rId5" Type="http://schemas.openxmlformats.org/officeDocument/2006/relationships/hyperlink" Target="https://www.google.com/local/place/fid/0xd36355f537f2417:0xf15317550af2b1e6/photosphere?iu=https://streetviewpixels-pa.googleapis.com/v1/thumbnail?panoid%3DrqDdZL7kWPUF7tbfbg2ztQ%26cb_client%3Dsearch.gws-prod.gps%26yaw%3D183.23497%26pitch%3D0%26thumbfov%3D100%26w%3D0%26h%3D0&amp;ik=CAISFnJxRGRaTDdrV1BVRjd0YmZiZzJ6dFE%3D&amp;sa=X&amp;ved=2ahUKEwixjJjwxa2NAxXmAvsDHdSRGN4Qpx96BAgsEA4" TargetMode="External"/><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36.jp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s://www.bing.com/images/search?view=detailv2&amp;iss=sbi&amp;form=SBIIDP&amp;sbisrc=UrlPaste&amp;q=imgurl:https%3A%2F%2Fraw.githubusercontent.com%2Fpedroaovieira%2Fosint%2Fmain%2Fpresentation%2FIMG_20190223_163027.jpg&amp;idpbck=1&amp;selectedindex=0&amp;id=https%3A%2F%2Fraw.githubusercontent.com%2Fpedroaovieira%2Fosint%2Fmain%2Fpresentation%2FIMG_20190223_163027.jpg&amp;ccid=yhNta85p&amp;mediaurl=https%3A%2F%2Fraw.githubusercontent.com%2Fpedroaovieira%2Fosint%2Fmain%2Fpresentation%2FIMG_20190223_163027.jpg&amp;exph=624&amp;expw=832&amp;vt=2&amp;sim=1" TargetMode="External"/><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8" Type="http://schemas.openxmlformats.org/officeDocument/2006/relationships/hyperlink" Target="https://www.aperisolve.com/ca136d6bce69265187f5e8d7a11dbb53" TargetMode="External"/><Relationship Id="rId3" Type="http://schemas.openxmlformats.org/officeDocument/2006/relationships/image" Target="../media/image1.png"/><Relationship Id="rId7" Type="http://schemas.openxmlformats.org/officeDocument/2006/relationships/hyperlink" Target="https://cleanup.pictures/"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hyperlink" Target="https://www.google.pt/maps/place/Pelourinho+de+Penedono/@40.9895398,-7.393798,3a,75y,90t/data=!3m8!1e2!3m6!1sAF1QipNKcbkyPZqIR7UaTaPRMqhMgQcgw3PgP9K4d5Ap!2e10!3e12!6shttps:%2F%2Flh5.googleusercontent.com%2Fp%2FAF1QipNKcbkyPZqIR7UaTaPRMqhMgQcgw3PgP9K4d5Ap%3Dw114-h86-k-no!7i2048!8i1536!4m13!1m7!3m6!1s0x0:0xf575df79e29a8d1d!2zNDDCsDU5JzIzLjgiTiA3wrAyMyc0Mi4yIlc!3b1!8m2!3d40.989952!4d-7.395051!3m4!1s0xd3c9fabd77009a1:0x55f520d68ddf8bdb!8m2!3d40.9895398!4d-7.393798" TargetMode="External"/><Relationship Id="rId5" Type="http://schemas.openxmlformats.org/officeDocument/2006/relationships/hyperlink" Target="https://www.google.pt/search?q=40.989952N+7.395051W" TargetMode="External"/><Relationship Id="rId10" Type="http://schemas.openxmlformats.org/officeDocument/2006/relationships/image" Target="../media/image37.png"/><Relationship Id="rId4" Type="http://schemas.openxmlformats.org/officeDocument/2006/relationships/image" Target="../media/image2.svg"/><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s://wigle.net/" TargetMode="External"/><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s://wigle.net/" TargetMode="External"/><Relationship Id="rId10" Type="http://schemas.openxmlformats.org/officeDocument/2006/relationships/image" Target="../media/image42.png"/><Relationship Id="rId4" Type="http://schemas.openxmlformats.org/officeDocument/2006/relationships/image" Target="../media/image2.sv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2.sv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hyperlink" Target="https://smi.ine.pt/Categoria" TargetMode="External"/><Relationship Id="rId13"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hyperlink" Target="https://www.google.com/search?q=PBS+nif" TargetMode="External"/><Relationship Id="rId12"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hyperlink" Target="https://www.pbs.up.pt/" TargetMode="External"/><Relationship Id="rId11" Type="http://schemas.openxmlformats.org/officeDocument/2006/relationships/hyperlink" Target="http://www.sicae.pt/Detalhe.aspx?NIPC=508541832" TargetMode="External"/><Relationship Id="rId5" Type="http://schemas.openxmlformats.org/officeDocument/2006/relationships/image" Target="../media/image3.png"/><Relationship Id="rId10" Type="http://schemas.openxmlformats.org/officeDocument/2006/relationships/image" Target="../media/image43.png"/><Relationship Id="rId4" Type="http://schemas.openxmlformats.org/officeDocument/2006/relationships/image" Target="../media/image2.svg"/><Relationship Id="rId9" Type="http://schemas.openxmlformats.org/officeDocument/2006/relationships/hyperlink" Target="https://publicacoes.mj.pt/Pesquisa.aspx"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base.gov.pt/" TargetMode="External"/><Relationship Id="rId3" Type="http://schemas.openxmlformats.org/officeDocument/2006/relationships/image" Target="../media/image1.png"/><Relationship Id="rId7" Type="http://schemas.openxmlformats.org/officeDocument/2006/relationships/hyperlink" Target="https://www.base.gov.pt/Base4/pt/detalhe/?type=entidades&amp;id=5552"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hyperlink" Target="https://www.base.gov.pt/Base4/pt/pesquisa/?type=entidades&amp;texto=508541832" TargetMode="External"/><Relationship Id="rId5" Type="http://schemas.openxmlformats.org/officeDocument/2006/relationships/image" Target="../media/image3.png"/><Relationship Id="rId10" Type="http://schemas.openxmlformats.org/officeDocument/2006/relationships/image" Target="../media/image47.png"/><Relationship Id="rId4" Type="http://schemas.openxmlformats.org/officeDocument/2006/relationships/image" Target="../media/image2.sv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8" Type="http://schemas.openxmlformats.org/officeDocument/2006/relationships/hyperlink" Target="https://www.einforma.pt/servlet/app/portal/ENTP/prod/ETIQUETA_EMPRESA_CONTRIBUINTE/nif/508541832/contribuinte/508541832" TargetMode="External"/><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hyperlink" Target="https://www.iberinform.pt/empresa/64033280/associacao-porto-business-school-pbs-u-porto" TargetMode="External"/><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hyperlink" Target="https://www.racius.com/pesquisa/?q=508541832" TargetMode="External"/><Relationship Id="rId5" Type="http://schemas.openxmlformats.org/officeDocument/2006/relationships/image" Target="../media/image3.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hyperlink" Target="https://hunter.io/" TargetMode="External"/><Relationship Id="rId5" Type="http://schemas.openxmlformats.org/officeDocument/2006/relationships/image" Target="../media/image3.png"/><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8" Type="http://schemas.openxmlformats.org/officeDocument/2006/relationships/hyperlink" Target="https://www.google.com/search?sca_esv=573754553&amp;q=%2289-qs-04%22&amp;tbm=isch" TargetMode="External"/><Relationship Id="rId13" Type="http://schemas.openxmlformats.org/officeDocument/2006/relationships/hyperlink" Target="https://www.consumidor.asf.com.pt/servi%C3%A7os/verificar-seguro-atrav%C3%A9s-da-matr%C3%ADcula" TargetMode="External"/><Relationship Id="rId18"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hyperlink" Target="https://poupaeganha.pt/wp-content/uploads/2021/10/certidao-permanente-do-registo-automovel.jpg" TargetMode="External"/><Relationship Id="rId12" Type="http://schemas.openxmlformats.org/officeDocument/2006/relationships/hyperlink" Target="https://servicos.imt-ip.pt/" TargetMode="External"/><Relationship Id="rId17" Type="http://schemas.openxmlformats.org/officeDocument/2006/relationships/image" Target="../media/image54.png"/><Relationship Id="rId2" Type="http://schemas.openxmlformats.org/officeDocument/2006/relationships/notesSlide" Target="../notesSlides/notesSlide35.xml"/><Relationship Id="rId16" Type="http://schemas.openxmlformats.org/officeDocument/2006/relationships/image" Target="../media/image53.png"/><Relationship Id="rId20" Type="http://schemas.openxmlformats.org/officeDocument/2006/relationships/hyperlink" Target="https://www.troyhunt.com/controlling-vehicle-features-of-nissan/" TargetMode="External"/><Relationship Id="rId1" Type="http://schemas.openxmlformats.org/officeDocument/2006/relationships/slideLayout" Target="../slideLayouts/slideLayout4.xml"/><Relationship Id="rId6" Type="http://schemas.openxmlformats.org/officeDocument/2006/relationships/hyperlink" Target="https://www.automovelonline.mj.pt/AutoOnlineProd/FrontOfficeController" TargetMode="External"/><Relationship Id="rId11" Type="http://schemas.openxmlformats.org/officeDocument/2006/relationships/image" Target="../media/image52.png"/><Relationship Id="rId5" Type="http://schemas.openxmlformats.org/officeDocument/2006/relationships/image" Target="../media/image3.png"/><Relationship Id="rId15" Type="http://schemas.openxmlformats.org/officeDocument/2006/relationships/hyperlink" Target="http://www.imtonline.pt/" TargetMode="External"/><Relationship Id="rId10" Type="http://schemas.openxmlformats.org/officeDocument/2006/relationships/hyperlink" Target="https://www.automovelonline.mj.pt/AutoOnlineProd/" TargetMode="External"/><Relationship Id="rId19" Type="http://schemas.openxmlformats.org/officeDocument/2006/relationships/image" Target="../media/image56.emf"/><Relationship Id="rId4" Type="http://schemas.openxmlformats.org/officeDocument/2006/relationships/image" Target="../media/image2.svg"/><Relationship Id="rId9" Type="http://schemas.openxmlformats.org/officeDocument/2006/relationships/hyperlink" Target="https://www.automovelonline.mj.pt/AutoOnlineProd/FrontOfficeController?action=validaMatricula&amp;url=FrontOfficeController%3Faction%3Dpedidocertidao&amp;contr=FrontOfficeController" TargetMode="External"/><Relationship Id="rId14" Type="http://schemas.openxmlformats.org/officeDocument/2006/relationships/hyperlink" Target="https://www.lastvin.com/vin/Yz6Xk2RyPWGE1xjL9"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59.png"/><Relationship Id="rId4" Type="http://schemas.openxmlformats.org/officeDocument/2006/relationships/notesSlide" Target="../notesSlides/notesSlide36.xml"/><Relationship Id="rId9" Type="http://schemas.openxmlformats.org/officeDocument/2006/relationships/image" Target="../media/image58.sv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3.png"/><Relationship Id="rId4" Type="http://schemas.openxmlformats.org/officeDocument/2006/relationships/image" Target="../media/image2.svg"/></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hyperlink" Target="https://www.google.pt/search?q=%22curriculum%20vitae%22%20filetype:pdf%20inurl:upload" TargetMode="External"/><Relationship Id="rId5" Type="http://schemas.openxmlformats.org/officeDocument/2006/relationships/hyperlink" Target="https://www.google.com/search?q=%22curriculum+vitae%22+filetype%3Apdf+site%3A.pt" TargetMode="External"/><Relationship Id="rId4" Type="http://schemas.openxmlformats.org/officeDocument/2006/relationships/image" Target="../media/image2.svg"/></Relationships>
</file>

<file path=ppt/slides/_rels/slide3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search.yahoo.com/search?p=%22recibo+de+vencimento%22+filetype%3Apdf&amp;fr2=sb-top"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hyperlink" Target="https://www.bing.com/search?q=%22recibo+de+vencimento%22+filetype%3Apdf" TargetMode="External"/><Relationship Id="rId5" Type="http://schemas.openxmlformats.org/officeDocument/2006/relationships/hyperlink" Target="https://www.google.pt/search?q=%22recibo+de+vencimento%22+filetype%3Apdf" TargetMode="External"/><Relationship Id="rId4" Type="http://schemas.openxmlformats.org/officeDocument/2006/relationships/image" Target="../media/image2.svg"/><Relationship Id="rId9" Type="http://schemas.openxmlformats.org/officeDocument/2006/relationships/image" Target="../media/image62.png"/></Relationships>
</file>

<file path=ppt/slides/_rels/slide4.xml.rels><?xml version="1.0" encoding="UTF-8" standalone="yes"?>
<Relationships xmlns="http://schemas.openxmlformats.org/package/2006/relationships"><Relationship Id="rId8" Type="http://schemas.openxmlformats.org/officeDocument/2006/relationships/hyperlink" Target="https://www.cncs.gov.pt/pt/notificacao-incidentes/" TargetMode="External"/><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hyperlink" Target="https://www.cncs.gov.pt/" TargetMode="External"/><Relationship Id="rId12"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www.anacom.pt/render.jsp?categoryId=345750" TargetMode="External"/><Relationship Id="rId11" Type="http://schemas.openxmlformats.org/officeDocument/2006/relationships/hyperlink" Target="https://cibercrime.ministeriopublico.pt/" TargetMode="External"/><Relationship Id="rId5" Type="http://schemas.openxmlformats.org/officeDocument/2006/relationships/hyperlink" Target="https://dre.pt/dre/detalhe/decreto-lei/65-2021-168697988" TargetMode="External"/><Relationship Id="rId10" Type="http://schemas.openxmlformats.org/officeDocument/2006/relationships/hyperlink" Target="https://www.policiajudiciaria.pt/unc3t/" TargetMode="External"/><Relationship Id="rId4" Type="http://schemas.openxmlformats.org/officeDocument/2006/relationships/image" Target="../media/image2.svg"/><Relationship Id="rId9" Type="http://schemas.openxmlformats.org/officeDocument/2006/relationships/hyperlink" Target="https://www.cncs.gov.pt/pt/certpt/"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s://www.google.com/search?q=%E2%80%9Chacked+by%E2%80%9D+site:pt" TargetMode="External"/><Relationship Id="rId4" Type="http://schemas.openxmlformats.org/officeDocument/2006/relationships/image" Target="../media/image2.svg"/></Relationships>
</file>

<file path=ppt/slides/_rels/slide41.xml.rels><?xml version="1.0" encoding="UTF-8" standalone="yes"?>
<Relationships xmlns="http://schemas.openxmlformats.org/package/2006/relationships"><Relationship Id="rId8" Type="http://schemas.openxmlformats.org/officeDocument/2006/relationships/hyperlink" Target="https://haveibeenpwned.com/DomainSearch" TargetMode="External"/><Relationship Id="rId3" Type="http://schemas.openxmlformats.org/officeDocument/2006/relationships/image" Target="../media/image1.png"/><Relationship Id="rId7" Type="http://schemas.openxmlformats.org/officeDocument/2006/relationships/hyperlink" Target="https://haveibeenpwned.com/PwnedWebsites#TAPAirPortugal" TargetMode="External"/><Relationship Id="rId12"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hyperlink" Target="https://haveibeenpwned.com/" TargetMode="External"/><Relationship Id="rId11" Type="http://schemas.openxmlformats.org/officeDocument/2006/relationships/image" Target="../media/image3.png"/><Relationship Id="rId5" Type="http://schemas.openxmlformats.org/officeDocument/2006/relationships/hyperlink" Target="https://www.bing.com/search?q=site%3Ahttps%3A%2F%2Fcrm.leasecapital.pt%2F%20filetype%3Apdf" TargetMode="External"/><Relationship Id="rId10" Type="http://schemas.openxmlformats.org/officeDocument/2006/relationships/hyperlink" Target="https://www.cncs.gov.pt/docs/rel-riscosconflitos2023-obcibercncs.pdf" TargetMode="External"/><Relationship Id="rId4" Type="http://schemas.openxmlformats.org/officeDocument/2006/relationships/image" Target="../media/image2.svg"/><Relationship Id="rId9" Type="http://schemas.openxmlformats.org/officeDocument/2006/relationships/hyperlink" Target="https://www.cncs.gov.pt/docs/rel-sociedade2023-observ-cncs-dig.pdf"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3.png"/><Relationship Id="rId4" Type="http://schemas.openxmlformats.org/officeDocument/2006/relationships/image" Target="../media/image2.sv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svg"/></Relationships>
</file>

<file path=ppt/slides/_rels/slide4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1.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image" Target="../media/image70.png"/><Relationship Id="rId5" Type="http://schemas.openxmlformats.org/officeDocument/2006/relationships/hyperlink" Target="https://www.shodan.io/search?query=contabilidade+port%3A445+country%3Apt" TargetMode="External"/><Relationship Id="rId10" Type="http://schemas.openxmlformats.org/officeDocument/2006/relationships/image" Target="../media/image69.png"/><Relationship Id="rId4" Type="http://schemas.openxmlformats.org/officeDocument/2006/relationships/image" Target="../media/image2.svg"/><Relationship Id="rId9" Type="http://schemas.openxmlformats.org/officeDocument/2006/relationships/image" Target="../media/image68.png"/></Relationships>
</file>

<file path=ppt/slides/_rels/slide45.xml.rels><?xml version="1.0" encoding="UTF-8" standalone="yes"?>
<Relationships xmlns="http://schemas.openxmlformats.org/package/2006/relationships"><Relationship Id="rId8" Type="http://schemas.openxmlformats.org/officeDocument/2006/relationships/image" Target="../media/image74.jpg"/><Relationship Id="rId3" Type="http://schemas.openxmlformats.org/officeDocument/2006/relationships/notesSlide" Target="../notesSlides/notesSlide45.xml"/><Relationship Id="rId7" Type="http://schemas.openxmlformats.org/officeDocument/2006/relationships/image" Target="../media/image73.jpeg"/><Relationship Id="rId2" Type="http://schemas.openxmlformats.org/officeDocument/2006/relationships/slideLayout" Target="../slideLayouts/slideLayout4.xml"/><Relationship Id="rId1" Type="http://schemas.openxmlformats.org/officeDocument/2006/relationships/video" Target="https://www.youtube.com/embed/F4WZ_k0vUDM?feature=oembed" TargetMode="Externa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3.png"/><Relationship Id="rId4" Type="http://schemas.openxmlformats.org/officeDocument/2006/relationships/image" Target="../media/image2.svg"/></Relationships>
</file>

<file path=ppt/slides/_rels/slide4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hyperlink" Target="https://images.shodan.io/?query=country%3Apt+screenshot.label%3Awebcam" TargetMode="External"/><Relationship Id="rId11" Type="http://schemas.openxmlformats.org/officeDocument/2006/relationships/image" Target="../media/image80.png"/><Relationship Id="rId5" Type="http://schemas.openxmlformats.org/officeDocument/2006/relationships/image" Target="../media/image3.png"/><Relationship Id="rId10" Type="http://schemas.openxmlformats.org/officeDocument/2006/relationships/image" Target="../media/image79.png"/><Relationship Id="rId4" Type="http://schemas.openxmlformats.org/officeDocument/2006/relationships/image" Target="../media/image2.svg"/><Relationship Id="rId9" Type="http://schemas.openxmlformats.org/officeDocument/2006/relationships/image" Target="../media/image78.png"/></Relationships>
</file>

<file path=ppt/slides/_rels/slide4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hyperlink" Target="https://images.shodan.io/?query=screenshot.label%3AICS" TargetMode="External"/><Relationship Id="rId5" Type="http://schemas.openxmlformats.org/officeDocument/2006/relationships/image" Target="../media/image3.png"/><Relationship Id="rId10" Type="http://schemas.openxmlformats.org/officeDocument/2006/relationships/image" Target="../media/image85.png"/><Relationship Id="rId4" Type="http://schemas.openxmlformats.org/officeDocument/2006/relationships/image" Target="../media/image2.svg"/><Relationship Id="rId9" Type="http://schemas.openxmlformats.org/officeDocument/2006/relationships/image" Target="../media/image84.png"/></Relationships>
</file>

<file path=ppt/slides/_rels/slide49.xml.rels><?xml version="1.0" encoding="UTF-8" standalone="yes"?>
<Relationships xmlns="http://schemas.openxmlformats.org/package/2006/relationships"><Relationship Id="rId8" Type="http://schemas.openxmlformats.org/officeDocument/2006/relationships/hyperlink" Target="https://images.shodan.io/" TargetMode="External"/><Relationship Id="rId13" Type="http://schemas.openxmlformats.org/officeDocument/2006/relationships/hyperlink" Target="https://images.shodan.io/?query=vnc+screenshot.label%3Aloggedin" TargetMode="External"/><Relationship Id="rId3" Type="http://schemas.openxmlformats.org/officeDocument/2006/relationships/image" Target="../media/image1.png"/><Relationship Id="rId7" Type="http://schemas.openxmlformats.org/officeDocument/2006/relationships/hyperlink" Target="https://www.shodan.io/explore" TargetMode="External"/><Relationship Id="rId12" Type="http://schemas.openxmlformats.org/officeDocument/2006/relationships/hyperlink" Target="https://images.shodan.io/?query=city%3Abraga" TargetMode="External"/><Relationship Id="rId2" Type="http://schemas.openxmlformats.org/officeDocument/2006/relationships/notesSlide" Target="../notesSlides/notesSlide49.xml"/><Relationship Id="rId16" Type="http://schemas.openxmlformats.org/officeDocument/2006/relationships/hyperlink" Target="https://www.shodan.io/search?query=port%3A445+contabilidade+country%3Apt" TargetMode="External"/><Relationship Id="rId1" Type="http://schemas.openxmlformats.org/officeDocument/2006/relationships/slideLayout" Target="../slideLayouts/slideLayout4.xml"/><Relationship Id="rId6" Type="http://schemas.openxmlformats.org/officeDocument/2006/relationships/hyperlink" Target="https://exposure.shodan.io/#/PT" TargetMode="External"/><Relationship Id="rId11" Type="http://schemas.openxmlformats.org/officeDocument/2006/relationships/hyperlink" Target="https://www.shodan.io/search?query=remote+desktop+city%3Abraga" TargetMode="External"/><Relationship Id="rId5" Type="http://schemas.openxmlformats.org/officeDocument/2006/relationships/image" Target="../media/image3.png"/><Relationship Id="rId15" Type="http://schemas.openxmlformats.org/officeDocument/2006/relationships/hyperlink" Target="https://www.shodan.io/search?query=port%3A445+fotos+country%3Apt" TargetMode="External"/><Relationship Id="rId10" Type="http://schemas.openxmlformats.org/officeDocument/2006/relationships/hyperlink" Target="https://www.shodan.io/search?query=remote+desktop" TargetMode="External"/><Relationship Id="rId4" Type="http://schemas.openxmlformats.org/officeDocument/2006/relationships/image" Target="../media/image2.svg"/><Relationship Id="rId9" Type="http://schemas.openxmlformats.org/officeDocument/2006/relationships/hyperlink" Target="https://maps.shodan.io/" TargetMode="External"/><Relationship Id="rId14" Type="http://schemas.openxmlformats.org/officeDocument/2006/relationships/hyperlink" Target="https://www.shodan.io/search?query=%22authentication+disabled%22+country%3Ap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2.svg"/></Relationships>
</file>

<file path=ppt/slides/_rels/slide51.xml.rels><?xml version="1.0" encoding="UTF-8" standalone="yes"?>
<Relationships xmlns="http://schemas.openxmlformats.org/package/2006/relationships"><Relationship Id="rId8" Type="http://schemas.openxmlformats.org/officeDocument/2006/relationships/hyperlink" Target="https://privacy.com/" TargetMode="External"/><Relationship Id="rId3" Type="http://schemas.openxmlformats.org/officeDocument/2006/relationships/image" Target="../media/image1.png"/><Relationship Id="rId7" Type="http://schemas.openxmlformats.org/officeDocument/2006/relationships/hyperlink" Target="https://thispersondoesnotexist.com/" TargetMode="External"/><Relationship Id="rId12"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hyperlink" Target="https://www.fakenamegenerator.com/" TargetMode="External"/><Relationship Id="rId11" Type="http://schemas.openxmlformats.org/officeDocument/2006/relationships/image" Target="../media/image3.png"/><Relationship Id="rId5" Type="http://schemas.openxmlformats.org/officeDocument/2006/relationships/hyperlink" Target="https://10minutemail.com/" TargetMode="External"/><Relationship Id="rId10" Type="http://schemas.openxmlformats.org/officeDocument/2006/relationships/hyperlink" Target="https://garrettmickley.com/sockpuppet-account-creation/" TargetMode="External"/><Relationship Id="rId4" Type="http://schemas.openxmlformats.org/officeDocument/2006/relationships/image" Target="../media/image2.svg"/><Relationship Id="rId9" Type="http://schemas.openxmlformats.org/officeDocument/2006/relationships/hyperlink" Target="https://www.secjuice.com/the-art-of-the-sock-osint-humint/"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www.amazon.es/-/en/dp/B0D4B16ZTW/" TargetMode="External"/><Relationship Id="rId13" Type="http://schemas.openxmlformats.org/officeDocument/2006/relationships/hyperlink" Target="https://www.osintcombine.com/" TargetMode="External"/><Relationship Id="rId18" Type="http://schemas.openxmlformats.org/officeDocument/2006/relationships/hyperlink" Target="https://cybdetective.com/" TargetMode="External"/><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hyperlink" Target="https://gralhix.com/videos/" TargetMode="External"/><Relationship Id="rId12" Type="http://schemas.openxmlformats.org/officeDocument/2006/relationships/hyperlink" Target="https://inteltechniques.com/magazine.html" TargetMode="External"/><Relationship Id="rId17" Type="http://schemas.openxmlformats.org/officeDocument/2006/relationships/hyperlink" Target="https://www.osinttechniques.com/" TargetMode="External"/><Relationship Id="rId2" Type="http://schemas.openxmlformats.org/officeDocument/2006/relationships/notesSlide" Target="../notesSlides/notesSlide52.xml"/><Relationship Id="rId16" Type="http://schemas.openxmlformats.org/officeDocument/2006/relationships/hyperlink" Target="https://osintcurio.us/" TargetMode="External"/><Relationship Id="rId20"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gralhix.com/" TargetMode="External"/><Relationship Id="rId11" Type="http://schemas.openxmlformats.org/officeDocument/2006/relationships/hyperlink" Target="https://inteltechniques.com/books.html" TargetMode="External"/><Relationship Id="rId5" Type="http://schemas.openxmlformats.org/officeDocument/2006/relationships/hyperlink" Target="https://github.com/pedroaovieira/osint" TargetMode="External"/><Relationship Id="rId15" Type="http://schemas.openxmlformats.org/officeDocument/2006/relationships/hyperlink" Target="https://www.osintdojo.com/" TargetMode="External"/><Relationship Id="rId10" Type="http://schemas.openxmlformats.org/officeDocument/2006/relationships/hyperlink" Target="https://inteltechniques.com/" TargetMode="External"/><Relationship Id="rId19" Type="http://schemas.openxmlformats.org/officeDocument/2006/relationships/hyperlink" Target="https://i-intelligence.eu/uploads/public-documents/OSINT_Handbook_2020.pdf" TargetMode="External"/><Relationship Id="rId4" Type="http://schemas.openxmlformats.org/officeDocument/2006/relationships/image" Target="../media/image2.svg"/><Relationship Id="rId9" Type="http://schemas.openxmlformats.org/officeDocument/2006/relationships/hyperlink" Target="https://2025.osintomatico.com/" TargetMode="External"/><Relationship Id="rId14" Type="http://schemas.openxmlformats.org/officeDocument/2006/relationships/hyperlink" Target="https://www.osintcombine.com/free-osint-tools/osint-bookmark-stack"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hacktoria.com/" TargetMode="External"/><Relationship Id="rId13" Type="http://schemas.openxmlformats.org/officeDocument/2006/relationships/hyperlink" Target="https://tryhackme.com/room/geolocatingimages" TargetMode="External"/><Relationship Id="rId1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hyperlink" Target="https://github.com/pedroaovieira/osint/blob/main/TraceLabs/README.md" TargetMode="External"/><Relationship Id="rId12" Type="http://schemas.openxmlformats.org/officeDocument/2006/relationships/hyperlink" Target="https://github.com/pedroaovieira/osint/tree/main/TryHackMe" TargetMode="External"/><Relationship Id="rId17" Type="http://schemas.openxmlformats.org/officeDocument/2006/relationships/image" Target="../media/image3.png"/><Relationship Id="rId2" Type="http://schemas.openxmlformats.org/officeDocument/2006/relationships/notesSlide" Target="../notesSlides/notesSlide53.xml"/><Relationship Id="rId16" Type="http://schemas.openxmlformats.org/officeDocument/2006/relationships/hyperlink" Target="https://tryhackme.com/room/sakura" TargetMode="External"/><Relationship Id="rId1" Type="http://schemas.openxmlformats.org/officeDocument/2006/relationships/slideLayout" Target="../slideLayouts/slideLayout4.xml"/><Relationship Id="rId6" Type="http://schemas.openxmlformats.org/officeDocument/2006/relationships/hyperlink" Target="https://www.tracelabs.org/initiatives/search-party" TargetMode="External"/><Relationship Id="rId11" Type="http://schemas.openxmlformats.org/officeDocument/2006/relationships/hyperlink" Target="https://tryhackme.com/" TargetMode="External"/><Relationship Id="rId5" Type="http://schemas.openxmlformats.org/officeDocument/2006/relationships/hyperlink" Target="https://gralhix.com/list-of-osint-exercises/" TargetMode="External"/><Relationship Id="rId15" Type="http://schemas.openxmlformats.org/officeDocument/2006/relationships/hyperlink" Target="https://tryhackme.com/room/ohsint" TargetMode="External"/><Relationship Id="rId10" Type="http://schemas.openxmlformats.org/officeDocument/2006/relationships/hyperlink" Target="https://kasescenarios.com/" TargetMode="External"/><Relationship Id="rId4" Type="http://schemas.openxmlformats.org/officeDocument/2006/relationships/image" Target="../media/image2.svg"/><Relationship Id="rId9" Type="http://schemas.openxmlformats.org/officeDocument/2006/relationships/hyperlink" Target="https://github.com/pedroaovieira/osint/tree/main/hacktoria" TargetMode="External"/><Relationship Id="rId14" Type="http://schemas.openxmlformats.org/officeDocument/2006/relationships/hyperlink" Target="https://tryhackme.com/room/googledorking"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www.osinttechniques.com/osint-tools.html" TargetMode="External"/><Relationship Id="rId3" Type="http://schemas.openxmlformats.org/officeDocument/2006/relationships/image" Target="../media/image1.png"/><Relationship Id="rId7" Type="http://schemas.openxmlformats.org/officeDocument/2006/relationships/hyperlink" Target="https://inteltechniques.com/tools/" TargetMode="External"/><Relationship Id="rId12"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hyperlink" Target="https://start.me/p/L1rEYQ/osint4all" TargetMode="External"/><Relationship Id="rId11" Type="http://schemas.openxmlformats.org/officeDocument/2006/relationships/image" Target="../media/image3.png"/><Relationship Id="rId5" Type="http://schemas.openxmlformats.org/officeDocument/2006/relationships/hyperlink" Target="https://osintframework.com/" TargetMode="External"/><Relationship Id="rId10" Type="http://schemas.openxmlformats.org/officeDocument/2006/relationships/hyperlink" Target="https://www.aware-online.com/en/osint-tools/" TargetMode="External"/><Relationship Id="rId4" Type="http://schemas.openxmlformats.org/officeDocument/2006/relationships/image" Target="../media/image2.svg"/><Relationship Id="rId9" Type="http://schemas.openxmlformats.org/officeDocument/2006/relationships/hyperlink" Target="https://github.com/cipher387/osint_stuff_tool_collection"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tails.boum.org/" TargetMode="External"/><Relationship Id="rId3" Type="http://schemas.openxmlformats.org/officeDocument/2006/relationships/image" Target="../media/image1.png"/><Relationship Id="rId7" Type="http://schemas.openxmlformats.org/officeDocument/2006/relationships/hyperlink" Target="https://csilinux.com/" TargetMode="External"/><Relationship Id="rId12"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hyperlink" Target="https://github.com/mandiant/ThreatPursuit-VM" TargetMode="External"/><Relationship Id="rId11" Type="http://schemas.openxmlformats.org/officeDocument/2006/relationships/hyperlink" Target="https://developer.microsoft.com/en-us/windows/downloads/virtual-machines/" TargetMode="External"/><Relationship Id="rId5" Type="http://schemas.openxmlformats.org/officeDocument/2006/relationships/hyperlink" Target="https://www.tracelabs.org/initiatives/osint-vm" TargetMode="External"/><Relationship Id="rId10" Type="http://schemas.openxmlformats.org/officeDocument/2006/relationships/hyperlink" Target="https://www.parrotsec.org/download/" TargetMode="External"/><Relationship Id="rId4" Type="http://schemas.openxmlformats.org/officeDocument/2006/relationships/image" Target="../media/image2.svg"/><Relationship Id="rId9" Type="http://schemas.openxmlformats.org/officeDocument/2006/relationships/hyperlink" Target="https://www.kali.org/get-kali/"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3.png"/><Relationship Id="rId4" Type="http://schemas.openxmlformats.org/officeDocument/2006/relationships/image" Target="../media/image2.sv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s://www.tmz.com/2020/02/19/pop-smoke-dead-dies-20-murdered-home-invasion-robbery/" TargetMode="External"/><Relationship Id="rId4" Type="http://schemas.openxmlformats.org/officeDocument/2006/relationships/image" Target="../media/image2.svg"/></Relationships>
</file>

<file path=ppt/slides/_rels/slide58.xml.rels><?xml version="1.0" encoding="UTF-8" standalone="yes"?>
<Relationships xmlns="http://schemas.openxmlformats.org/package/2006/relationships"><Relationship Id="rId8" Type="http://schemas.openxmlformats.org/officeDocument/2006/relationships/hyperlink" Target="https://github.com/pedroaovieira/osint/tree/main/presentation/PBS" TargetMode="External"/><Relationship Id="rId3" Type="http://schemas.openxmlformats.org/officeDocument/2006/relationships/image" Target="../media/image1.png"/><Relationship Id="rId7" Type="http://schemas.openxmlformats.org/officeDocument/2006/relationships/hyperlink" Target="https://github.com/pedroaovieira/osint/tree/main/presentation/0xoposec/2025" TargetMode="External"/><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hyperlink" Target="https://github.com/pedroaovieira/osint/tree/main/presentation/OID2024" TargetMode="External"/><Relationship Id="rId5" Type="http://schemas.openxmlformats.org/officeDocument/2006/relationships/hyperlink" Target="https://github.com/pedroaovieira/osint/tree/main/presentation/RootedCON" TargetMode="External"/><Relationship Id="rId4" Type="http://schemas.openxmlformats.org/officeDocument/2006/relationships/image" Target="../media/image2.svg"/><Relationship Id="rId9" Type="http://schemas.openxmlformats.org/officeDocument/2006/relationships/image" Target="../media/image3.png"/></Relationships>
</file>

<file path=ppt/slides/_rels/slide59.xml.rels><?xml version="1.0" encoding="UTF-8" standalone="yes"?>
<Relationships xmlns="http://schemas.openxmlformats.org/package/2006/relationships"><Relationship Id="rId13" Type="http://schemas.openxmlformats.org/officeDocument/2006/relationships/hyperlink" Target="https://www.parlamento.pt/Cidadania/Paginas/DadosAbertos.aspx" TargetMode="External"/><Relationship Id="rId18" Type="http://schemas.openxmlformats.org/officeDocument/2006/relationships/hyperlink" Target="https://www.base.gov.pt/Base4/pt/pesquisa/?type=anuncios&amp;texto=&amp;numeroanuncio=&amp;emissora=&amp;desdedatapublicacao=&amp;atedatapublicacao=&amp;desdeprecobase=&amp;ateprecobase=&amp;tipoacto=0&amp;tipomodelo=0&amp;tipocontrato=0&amp;cpv=" TargetMode="External"/><Relationship Id="rId26" Type="http://schemas.openxmlformats.org/officeDocument/2006/relationships/hyperlink" Target="https://dre.tretas.org/" TargetMode="External"/><Relationship Id="rId3" Type="http://schemas.openxmlformats.org/officeDocument/2006/relationships/image" Target="../media/image1.png"/><Relationship Id="rId21" Type="http://schemas.openxmlformats.org/officeDocument/2006/relationships/image" Target="../media/image46.png"/><Relationship Id="rId34" Type="http://schemas.openxmlformats.org/officeDocument/2006/relationships/hyperlink" Target="https://www.pesquisabenspenhorados.com/" TargetMode="External"/><Relationship Id="rId7" Type="http://schemas.openxmlformats.org/officeDocument/2006/relationships/hyperlink" Target="https://www.portugal.gov.pt/" TargetMode="External"/><Relationship Id="rId12" Type="http://schemas.openxmlformats.org/officeDocument/2006/relationships/hyperlink" Target="https://www.parlamento.pt/DeputadoGP/Paginas/RegistoInteresses.aspx?BID=2061" TargetMode="External"/><Relationship Id="rId17" Type="http://schemas.openxmlformats.org/officeDocument/2006/relationships/hyperlink" Target="https://www.base.gov.pt/Base4/pt/pesquisa/?type=contratos&amp;texto=&amp;tipo=0&amp;tipocontrato=0&amp;cpv=&amp;aqinfo=&amp;adjudicante=&amp;adjudicataria=&amp;sel_price=price_c1&amp;desdeprecocontrato=&amp;ateprecocontrato=&amp;desdeprecoefectivo=&amp;ateprecoefectivo=&amp;desdeprazoexecucao=&amp;ateprazoexecucao=&amp;sel_date=date_c1&amp;desdedatacontrato=&amp;atedatacontrato=&amp;desdedatapublicacao=&amp;atedatapublicacao=&amp;desdedatafecho=&amp;atedatafecho=&amp;pais=0&amp;distrito=0&amp;concelho=0" TargetMode="External"/><Relationship Id="rId25" Type="http://schemas.openxmlformats.org/officeDocument/2006/relationships/hyperlink" Target="https://diariodarepublica.pt/dr/pesquisa" TargetMode="External"/><Relationship Id="rId33" Type="http://schemas.openxmlformats.org/officeDocument/2006/relationships/hyperlink" Target="https://static.portaldasfinancas.gov.pt/app/devedores_static/de-devedores.html" TargetMode="External"/><Relationship Id="rId2" Type="http://schemas.openxmlformats.org/officeDocument/2006/relationships/notesSlide" Target="../notesSlides/notesSlide59.xml"/><Relationship Id="rId16" Type="http://schemas.openxmlformats.org/officeDocument/2006/relationships/hyperlink" Target="https://www.base.gov.pt/" TargetMode="External"/><Relationship Id="rId20" Type="http://schemas.openxmlformats.org/officeDocument/2006/relationships/hyperlink" Target="https://www.base.gov.pt/Base4/pt/estatisticas/indicadores-das-entidades-adjudicantes/" TargetMode="External"/><Relationship Id="rId29" Type="http://schemas.openxmlformats.org/officeDocument/2006/relationships/hyperlink" Target="https://igf.gov.pt/subvencoes-publicas" TargetMode="External"/><Relationship Id="rId1" Type="http://schemas.openxmlformats.org/officeDocument/2006/relationships/slideLayout" Target="../slideLayouts/slideLayout7.xml"/><Relationship Id="rId6" Type="http://schemas.openxmlformats.org/officeDocument/2006/relationships/hyperlink" Target="https://www.portugal.gov.pt/pt/gc24/primeiro-ministro" TargetMode="External"/><Relationship Id="rId11" Type="http://schemas.openxmlformats.org/officeDocument/2006/relationships/hyperlink" Target="https://www.parlamento.pt/DeputadoGP/Paginas/XIIL_RegInteresses.aspx?BID=1561&amp;leg=XIII" TargetMode="External"/><Relationship Id="rId24" Type="http://schemas.openxmlformats.org/officeDocument/2006/relationships/image" Target="../media/image43.png"/><Relationship Id="rId32" Type="http://schemas.openxmlformats.org/officeDocument/2006/relationships/hyperlink" Target="https://www.seg-social.pt/lista-de-devedores-na-seguranca-social" TargetMode="External"/><Relationship Id="rId5" Type="http://schemas.openxmlformats.org/officeDocument/2006/relationships/hyperlink" Target="https://www.portugal.gov.pt/pt/gc24/governo/composicao" TargetMode="External"/><Relationship Id="rId15" Type="http://schemas.openxmlformats.org/officeDocument/2006/relationships/image" Target="../media/image90.png"/><Relationship Id="rId23" Type="http://schemas.openxmlformats.org/officeDocument/2006/relationships/hyperlink" Target="https://publicacoes.mj.pt/Index.aspx" TargetMode="External"/><Relationship Id="rId28" Type="http://schemas.openxmlformats.org/officeDocument/2006/relationships/image" Target="../media/image91.png"/><Relationship Id="rId36" Type="http://schemas.openxmlformats.org/officeDocument/2006/relationships/image" Target="../media/image3.png"/><Relationship Id="rId10" Type="http://schemas.openxmlformats.org/officeDocument/2006/relationships/hyperlink" Target="https://www.parlamento.pt/DeputadoGP/Paginas/Biografia.aspx?BID=2061" TargetMode="External"/><Relationship Id="rId19" Type="http://schemas.openxmlformats.org/officeDocument/2006/relationships/hyperlink" Target="https://www.base.gov.pt/Base4/pt/pesquisa/?type=entidades&amp;texto=" TargetMode="External"/><Relationship Id="rId31" Type="http://schemas.openxmlformats.org/officeDocument/2006/relationships/hyperlink" Target="https://www.citius.mj.pt/portal/consultas/ConsultasVenda.aspx" TargetMode="External"/><Relationship Id="rId4" Type="http://schemas.openxmlformats.org/officeDocument/2006/relationships/image" Target="../media/image2.svg"/><Relationship Id="rId9" Type="http://schemas.openxmlformats.org/officeDocument/2006/relationships/hyperlink" Target="https://www.parlamento.pt/DeputadoGP/Paginas/Deputados_ef.aspx" TargetMode="External"/><Relationship Id="rId14" Type="http://schemas.openxmlformats.org/officeDocument/2006/relationships/hyperlink" Target="https://www.parlamento.pt/" TargetMode="External"/><Relationship Id="rId22" Type="http://schemas.openxmlformats.org/officeDocument/2006/relationships/hyperlink" Target="https://publicacoes.mj.pt/Pesquisa.aspx" TargetMode="External"/><Relationship Id="rId27" Type="http://schemas.openxmlformats.org/officeDocument/2006/relationships/hyperlink" Target="https://diariodarepublica.pt/" TargetMode="External"/><Relationship Id="rId30" Type="http://schemas.openxmlformats.org/officeDocument/2006/relationships/hyperlink" Target="https://www.citius.mj.pt/portal/execucoes/listapublicaexecucoes.aspx" TargetMode="External"/><Relationship Id="rId35" Type="http://schemas.openxmlformats.org/officeDocument/2006/relationships/hyperlink" Target="https://www.penhorado.pt/" TargetMode="External"/><Relationship Id="rId8" Type="http://schemas.openxmlformats.org/officeDocument/2006/relationships/image" Target="../media/image8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https://www.linkedin.com/in/pedroaovieira/overlay/about-this-profile/" TargetMode="Externa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D3A16-49D7-B7A7-A2BD-35DEDB7EEB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374C30-24C9-E312-625B-8C79858046FB}"/>
              </a:ext>
            </a:extLst>
          </p:cNvPr>
          <p:cNvSpPr/>
          <p:nvPr/>
        </p:nvSpPr>
        <p:spPr>
          <a:xfrm>
            <a:off x="-762000" y="-42208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pic>
        <p:nvPicPr>
          <p:cNvPr id="15" name="Picture 14">
            <a:extLst>
              <a:ext uri="{FF2B5EF4-FFF2-40B4-BE49-F238E27FC236}">
                <a16:creationId xmlns:a16="http://schemas.microsoft.com/office/drawing/2014/main" id="{3CE47319-5F01-7993-A30A-89A785BB41D0}"/>
              </a:ext>
            </a:extLst>
          </p:cNvPr>
          <p:cNvPicPr>
            <a:picLocks noChangeAspect="1"/>
          </p:cNvPicPr>
          <p:nvPr/>
        </p:nvPicPr>
        <p:blipFill>
          <a:blip r:embed="rId5"/>
          <a:stretch>
            <a:fillRect/>
          </a:stretch>
        </p:blipFill>
        <p:spPr>
          <a:xfrm>
            <a:off x="381000" y="552138"/>
            <a:ext cx="1635002" cy="427085"/>
          </a:xfrm>
          <a:prstGeom prst="rect">
            <a:avLst/>
          </a:prstGeom>
        </p:spPr>
      </p:pic>
      <p:sp>
        <p:nvSpPr>
          <p:cNvPr id="3" name="TextBox 7">
            <a:extLst>
              <a:ext uri="{FF2B5EF4-FFF2-40B4-BE49-F238E27FC236}">
                <a16:creationId xmlns:a16="http://schemas.microsoft.com/office/drawing/2014/main" id="{CAE0208E-7BDD-B183-16D1-84545AF80BE4}"/>
              </a:ext>
            </a:extLst>
          </p:cNvPr>
          <p:cNvSpPr txBox="1"/>
          <p:nvPr/>
        </p:nvSpPr>
        <p:spPr>
          <a:xfrm>
            <a:off x="4091388" y="8163950"/>
            <a:ext cx="10105224" cy="1015663"/>
          </a:xfrm>
          <a:prstGeom prst="rect">
            <a:avLst/>
          </a:prstGeom>
        </p:spPr>
        <p:txBody>
          <a:bodyPr wrap="square" lIns="0" tIns="0" rIns="0" bIns="0" rtlCol="0" anchor="t">
            <a:spAutoFit/>
          </a:bodyPr>
          <a:lstStyle/>
          <a:p>
            <a:pPr algn="ctr"/>
            <a:r>
              <a:rPr lang="en-US" sz="6600" b="1" dirty="0">
                <a:solidFill>
                  <a:srgbClr val="343434"/>
                </a:solidFill>
                <a:latin typeface="Cooper Hewitt Bold"/>
                <a:ea typeface="Cooper Hewitt Bold"/>
                <a:cs typeface="Cooper Hewitt Bold"/>
                <a:sym typeface="Cooper Hewitt Bold"/>
              </a:rPr>
              <a:t>Porto Business  School</a:t>
            </a:r>
          </a:p>
        </p:txBody>
      </p:sp>
      <p:sp>
        <p:nvSpPr>
          <p:cNvPr id="4" name="TextBox 3">
            <a:extLst>
              <a:ext uri="{FF2B5EF4-FFF2-40B4-BE49-F238E27FC236}">
                <a16:creationId xmlns:a16="http://schemas.microsoft.com/office/drawing/2014/main" id="{C26BA444-571D-6FA9-9180-52409F4F4808}"/>
              </a:ext>
            </a:extLst>
          </p:cNvPr>
          <p:cNvSpPr txBox="1"/>
          <p:nvPr/>
        </p:nvSpPr>
        <p:spPr>
          <a:xfrm>
            <a:off x="8127441" y="9208413"/>
            <a:ext cx="2033116" cy="430887"/>
          </a:xfrm>
          <a:prstGeom prst="rect">
            <a:avLst/>
          </a:prstGeom>
        </p:spPr>
        <p:txBody>
          <a:bodyPr wrap="square" lIns="0" tIns="0" rIns="0" bIns="0" rtlCol="0" anchor="t">
            <a:spAutoFit/>
          </a:bodyPr>
          <a:lstStyle/>
          <a:p>
            <a:r>
              <a:rPr lang="en-US" sz="2800" dirty="0">
                <a:solidFill>
                  <a:srgbClr val="343434"/>
                </a:solidFill>
                <a:latin typeface="Cooper Hewitt"/>
                <a:ea typeface="Cooper Hewitt"/>
                <a:cs typeface="Cooper Hewitt"/>
                <a:sym typeface="Cooper Hewitt"/>
              </a:rPr>
              <a:t>19/05/2025</a:t>
            </a:r>
          </a:p>
        </p:txBody>
      </p:sp>
      <p:pic>
        <p:nvPicPr>
          <p:cNvPr id="8" name="Picture 7">
            <a:extLst>
              <a:ext uri="{FF2B5EF4-FFF2-40B4-BE49-F238E27FC236}">
                <a16:creationId xmlns:a16="http://schemas.microsoft.com/office/drawing/2014/main" id="{7E57D36F-8357-8C88-5922-67DB26B52C28}"/>
              </a:ext>
            </a:extLst>
          </p:cNvPr>
          <p:cNvPicPr>
            <a:picLocks noChangeAspect="1"/>
          </p:cNvPicPr>
          <p:nvPr/>
        </p:nvPicPr>
        <p:blipFill>
          <a:blip r:embed="rId6"/>
          <a:stretch>
            <a:fillRect/>
          </a:stretch>
        </p:blipFill>
        <p:spPr>
          <a:xfrm>
            <a:off x="5931926" y="1346537"/>
            <a:ext cx="6424146" cy="6424146"/>
          </a:xfrm>
          <a:prstGeom prst="rect">
            <a:avLst/>
          </a:prstGeom>
        </p:spPr>
      </p:pic>
    </p:spTree>
    <p:extLst>
      <p:ext uri="{BB962C8B-B14F-4D97-AF65-F5344CB8AC3E}">
        <p14:creationId xmlns:p14="http://schemas.microsoft.com/office/powerpoint/2010/main" val="1911518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9B1C9-1DCA-5558-0F4B-4B3DC00FFD3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147DADB-6230-6D6F-79A8-17FF8AC038FD}"/>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01EB2AA-EAE3-0E49-A60B-246DBC3ABBE1}"/>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Awareness - True stories – Store Credit</a:t>
            </a:r>
          </a:p>
        </p:txBody>
      </p:sp>
      <p:sp>
        <p:nvSpPr>
          <p:cNvPr id="4" name="TextBox 15">
            <a:extLst>
              <a:ext uri="{FF2B5EF4-FFF2-40B4-BE49-F238E27FC236}">
                <a16:creationId xmlns:a16="http://schemas.microsoft.com/office/drawing/2014/main" id="{6FFD4428-8043-839E-6119-B32C68CF8FE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10</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BAA595C7-810B-322E-1AE1-7F9F5BB962F6}"/>
              </a:ext>
            </a:extLst>
          </p:cNvPr>
          <p:cNvSpPr>
            <a:spLocks noGrp="1"/>
          </p:cNvSpPr>
          <p:nvPr>
            <p:ph idx="1"/>
          </p:nvPr>
        </p:nvSpPr>
        <p:spPr>
          <a:xfrm>
            <a:off x="860253" y="2854845"/>
            <a:ext cx="16940157" cy="6081191"/>
          </a:xfrm>
        </p:spPr>
        <p:txBody>
          <a:bodyPr>
            <a:normAutofit/>
          </a:bodyPr>
          <a:lstStyle/>
          <a:p>
            <a:endParaRPr lang="en-US" sz="3200" dirty="0">
              <a:latin typeface="+mj-lt"/>
            </a:endParaRPr>
          </a:p>
          <a:p>
            <a:r>
              <a:rPr lang="en-US" sz="3200" dirty="0">
                <a:latin typeface="+mj-lt"/>
              </a:rPr>
              <a:t>Buying a book for almost no money </a:t>
            </a:r>
          </a:p>
          <a:p>
            <a:pPr lvl="1"/>
            <a:r>
              <a:rPr lang="en-US" sz="2800" dirty="0">
                <a:latin typeface="+mj-lt"/>
              </a:rPr>
              <a:t>How I was able to get money just by having the right information</a:t>
            </a:r>
          </a:p>
          <a:p>
            <a:pPr lvl="1"/>
            <a:r>
              <a:rPr lang="en-US" sz="2800" dirty="0">
                <a:latin typeface="+mj-lt"/>
              </a:rPr>
              <a:t>Store clerk asked for store customer card</a:t>
            </a:r>
          </a:p>
          <a:p>
            <a:pPr lvl="1"/>
            <a:r>
              <a:rPr lang="en-US" sz="2800" dirty="0">
                <a:latin typeface="+mj-lt"/>
              </a:rPr>
              <a:t>Gave mobile number and full name</a:t>
            </a:r>
          </a:p>
          <a:p>
            <a:pPr lvl="1"/>
            <a:r>
              <a:rPr lang="en-US" sz="2800" dirty="0">
                <a:latin typeface="+mj-lt"/>
              </a:rPr>
              <a:t>Store clerk asked if I wanted to use balance credit</a:t>
            </a:r>
          </a:p>
          <a:p>
            <a:pPr lvl="1"/>
            <a:r>
              <a:rPr lang="en-US" sz="2800" dirty="0">
                <a:latin typeface="+mj-lt"/>
              </a:rPr>
              <a:t>I accepted and little had to pay</a:t>
            </a:r>
          </a:p>
          <a:p>
            <a:pPr lvl="1"/>
            <a:r>
              <a:rPr lang="en-US" sz="2800" b="1" dirty="0">
                <a:latin typeface="+mj-lt"/>
              </a:rPr>
              <a:t>Mobile number and full name were not mine</a:t>
            </a:r>
          </a:p>
        </p:txBody>
      </p:sp>
      <p:pic>
        <p:nvPicPr>
          <p:cNvPr id="13" name="Picture 12">
            <a:extLst>
              <a:ext uri="{FF2B5EF4-FFF2-40B4-BE49-F238E27FC236}">
                <a16:creationId xmlns:a16="http://schemas.microsoft.com/office/drawing/2014/main" id="{FA1A4136-A596-06E2-3F6C-B36869441670}"/>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6" name="Picture 5">
            <a:extLst>
              <a:ext uri="{FF2B5EF4-FFF2-40B4-BE49-F238E27FC236}">
                <a16:creationId xmlns:a16="http://schemas.microsoft.com/office/drawing/2014/main" id="{36509534-3659-80B0-44F3-DC7F9198DB4E}"/>
              </a:ext>
            </a:extLst>
          </p:cNvPr>
          <p:cNvPicPr>
            <a:picLocks noChangeAspect="1"/>
          </p:cNvPicPr>
          <p:nvPr/>
        </p:nvPicPr>
        <p:blipFill>
          <a:blip r:embed="rId6"/>
          <a:stretch>
            <a:fillRect/>
          </a:stretch>
        </p:blipFill>
        <p:spPr>
          <a:xfrm>
            <a:off x="11430000" y="2584642"/>
            <a:ext cx="5849166" cy="5849166"/>
          </a:xfrm>
          <a:prstGeom prst="rect">
            <a:avLst/>
          </a:prstGeom>
        </p:spPr>
      </p:pic>
      <p:sp>
        <p:nvSpPr>
          <p:cNvPr id="5" name="TextBox 10">
            <a:extLst>
              <a:ext uri="{FF2B5EF4-FFF2-40B4-BE49-F238E27FC236}">
                <a16:creationId xmlns:a16="http://schemas.microsoft.com/office/drawing/2014/main" id="{25C23C23-C87E-84FE-7EAD-220BCBF569F1}"/>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FEBCE24D-4EDC-7523-7FFA-39FEA26C3ED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FFAD4A08-B104-2B68-1F6D-B3AF8C1278B1}"/>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210757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2441D-D5B9-FE4D-0818-1FDED169033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6BB8361-D3C8-6BBF-D1C5-59B757F6975A}"/>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E34682AC-18CF-D29D-E9EB-5257F0C00477}"/>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Awareness - True stories - Customer Information (RGPD) </a:t>
            </a:r>
          </a:p>
        </p:txBody>
      </p:sp>
      <p:sp>
        <p:nvSpPr>
          <p:cNvPr id="4" name="TextBox 15">
            <a:extLst>
              <a:ext uri="{FF2B5EF4-FFF2-40B4-BE49-F238E27FC236}">
                <a16:creationId xmlns:a16="http://schemas.microsoft.com/office/drawing/2014/main" id="{36E459E9-DBA3-1C6B-15EC-E99C18B7CD2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11</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DBAFEBD6-0DB1-D8B3-BC8D-E3928653DB33}"/>
              </a:ext>
            </a:extLst>
          </p:cNvPr>
          <p:cNvSpPr>
            <a:spLocks noGrp="1"/>
          </p:cNvSpPr>
          <p:nvPr>
            <p:ph idx="1"/>
          </p:nvPr>
        </p:nvSpPr>
        <p:spPr>
          <a:xfrm>
            <a:off x="860253" y="2854845"/>
            <a:ext cx="16940157" cy="6081191"/>
          </a:xfrm>
        </p:spPr>
        <p:txBody>
          <a:bodyPr>
            <a:normAutofit fontScale="92500" lnSpcReduction="10000"/>
          </a:bodyPr>
          <a:lstStyle/>
          <a:p>
            <a:r>
              <a:rPr lang="en-US" sz="3200" dirty="0">
                <a:latin typeface="+mj-lt"/>
              </a:rPr>
              <a:t>Requesting invoice with NIF (not mine)</a:t>
            </a:r>
          </a:p>
          <a:p>
            <a:pPr lvl="1"/>
            <a:r>
              <a:rPr lang="en-US" sz="2800" dirty="0">
                <a:latin typeface="+mj-lt"/>
              </a:rPr>
              <a:t>Invoice containing: </a:t>
            </a:r>
          </a:p>
          <a:p>
            <a:pPr lvl="2"/>
            <a:r>
              <a:rPr lang="en-US" sz="2400" dirty="0">
                <a:latin typeface="+mj-lt"/>
              </a:rPr>
              <a:t>Name</a:t>
            </a:r>
          </a:p>
          <a:p>
            <a:pPr lvl="2"/>
            <a:r>
              <a:rPr lang="en-US" sz="2400" dirty="0">
                <a:latin typeface="+mj-lt"/>
              </a:rPr>
              <a:t>Address (Shipping address)</a:t>
            </a:r>
          </a:p>
          <a:p>
            <a:endParaRPr lang="en-US" sz="3200" dirty="0">
              <a:latin typeface="+mj-lt"/>
            </a:endParaRPr>
          </a:p>
          <a:p>
            <a:r>
              <a:rPr lang="en-US" sz="3200" dirty="0">
                <a:latin typeface="+mj-lt"/>
              </a:rPr>
              <a:t>Adding store loyalty card with phone number</a:t>
            </a:r>
          </a:p>
          <a:p>
            <a:pPr lvl="1"/>
            <a:r>
              <a:rPr lang="en-US" sz="2800" dirty="0">
                <a:latin typeface="+mj-lt"/>
              </a:rPr>
              <a:t>Invoice containing: </a:t>
            </a:r>
          </a:p>
          <a:p>
            <a:pPr lvl="2"/>
            <a:r>
              <a:rPr lang="en-US" sz="2400" dirty="0">
                <a:latin typeface="+mj-lt"/>
              </a:rPr>
              <a:t>Name</a:t>
            </a:r>
          </a:p>
          <a:p>
            <a:pPr lvl="2"/>
            <a:r>
              <a:rPr lang="en-US" sz="2400" dirty="0">
                <a:latin typeface="+mj-lt"/>
              </a:rPr>
              <a:t>Address (Shipping address)</a:t>
            </a:r>
          </a:p>
          <a:p>
            <a:endParaRPr lang="en-US" sz="3200" dirty="0">
              <a:latin typeface="+mj-lt"/>
            </a:endParaRPr>
          </a:p>
          <a:p>
            <a:r>
              <a:rPr lang="en-US" sz="3200" dirty="0">
                <a:latin typeface="+mj-lt"/>
              </a:rPr>
              <a:t>Updating someone’s client data in store counter</a:t>
            </a:r>
          </a:p>
          <a:p>
            <a:pPr lvl="1"/>
            <a:r>
              <a:rPr lang="en-US" sz="2800" dirty="0">
                <a:latin typeface="+mj-lt"/>
              </a:rPr>
              <a:t>Phone number</a:t>
            </a:r>
          </a:p>
          <a:p>
            <a:pPr lvl="1"/>
            <a:r>
              <a:rPr lang="en-US" sz="2800" dirty="0">
                <a:latin typeface="+mj-lt"/>
              </a:rPr>
              <a:t>Email and address</a:t>
            </a:r>
          </a:p>
        </p:txBody>
      </p:sp>
      <p:pic>
        <p:nvPicPr>
          <p:cNvPr id="13" name="Picture 12">
            <a:extLst>
              <a:ext uri="{FF2B5EF4-FFF2-40B4-BE49-F238E27FC236}">
                <a16:creationId xmlns:a16="http://schemas.microsoft.com/office/drawing/2014/main" id="{893E74A1-7B05-2DC4-B9E7-A244C2911F5D}"/>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8" name="Picture 7">
            <a:extLst>
              <a:ext uri="{FF2B5EF4-FFF2-40B4-BE49-F238E27FC236}">
                <a16:creationId xmlns:a16="http://schemas.microsoft.com/office/drawing/2014/main" id="{CEF1C86E-04AC-7F7D-8A66-2F5068389A8F}"/>
              </a:ext>
            </a:extLst>
          </p:cNvPr>
          <p:cNvPicPr>
            <a:picLocks noChangeAspect="1"/>
          </p:cNvPicPr>
          <p:nvPr/>
        </p:nvPicPr>
        <p:blipFill>
          <a:blip r:embed="rId6"/>
          <a:stretch>
            <a:fillRect/>
          </a:stretch>
        </p:blipFill>
        <p:spPr>
          <a:xfrm>
            <a:off x="11524434" y="2647134"/>
            <a:ext cx="5849166" cy="5849166"/>
          </a:xfrm>
          <a:prstGeom prst="rect">
            <a:avLst/>
          </a:prstGeom>
        </p:spPr>
      </p:pic>
      <p:sp>
        <p:nvSpPr>
          <p:cNvPr id="5" name="TextBox 10">
            <a:extLst>
              <a:ext uri="{FF2B5EF4-FFF2-40B4-BE49-F238E27FC236}">
                <a16:creationId xmlns:a16="http://schemas.microsoft.com/office/drawing/2014/main" id="{8E4D2CCE-2E44-F2B6-C368-46DD56999F1D}"/>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A2F03683-7511-C5EB-7770-D42BF3DEFA6D}"/>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482BEF16-9E89-BD45-4662-EA6ACF27786F}"/>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849035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3CD2E-0EE5-FF4B-1C00-6DEB823FE28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C7E905C-C04D-956A-F703-7F3615EF8F48}"/>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7" name="TextBox 7">
            <a:extLst>
              <a:ext uri="{FF2B5EF4-FFF2-40B4-BE49-F238E27FC236}">
                <a16:creationId xmlns:a16="http://schemas.microsoft.com/office/drawing/2014/main" id="{6F6AE071-8166-769C-8D8B-52AC4E0B309B}"/>
              </a:ext>
            </a:extLst>
          </p:cNvPr>
          <p:cNvSpPr txBox="1"/>
          <p:nvPr/>
        </p:nvSpPr>
        <p:spPr>
          <a:xfrm>
            <a:off x="2895600" y="4352841"/>
            <a:ext cx="5410200" cy="2105898"/>
          </a:xfrm>
          <a:prstGeom prst="rect">
            <a:avLst/>
          </a:prstGeom>
        </p:spPr>
        <p:txBody>
          <a:bodyPr wrap="square" lIns="0" tIns="0" rIns="0" bIns="0" rtlCol="0" anchor="t">
            <a:spAutoFit/>
          </a:bodyPr>
          <a:lstStyle/>
          <a:p>
            <a:pPr algn="l">
              <a:lnSpc>
                <a:spcPts val="16818"/>
              </a:lnSpc>
            </a:pPr>
            <a:r>
              <a:rPr lang="en-US" sz="13800" b="1" dirty="0">
                <a:solidFill>
                  <a:srgbClr val="343434"/>
                </a:solidFill>
                <a:latin typeface="Cooper Hewitt Bold"/>
                <a:ea typeface="Cooper Hewitt Bold"/>
                <a:cs typeface="Cooper Hewitt Bold"/>
                <a:sym typeface="Cooper Hewitt Bold"/>
              </a:rPr>
              <a:t>OSINT</a:t>
            </a:r>
          </a:p>
        </p:txBody>
      </p:sp>
      <p:sp>
        <p:nvSpPr>
          <p:cNvPr id="3" name="TextBox 15">
            <a:extLst>
              <a:ext uri="{FF2B5EF4-FFF2-40B4-BE49-F238E27FC236}">
                <a16:creationId xmlns:a16="http://schemas.microsoft.com/office/drawing/2014/main" id="{BB7B19A3-31DF-B146-0E16-8625B385501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12</a:t>
            </a:fld>
            <a:endParaRPr lang="en-US" sz="1500" b="1" dirty="0">
              <a:solidFill>
                <a:srgbClr val="343434"/>
              </a:solidFill>
              <a:latin typeface="DM Sans Bold"/>
              <a:ea typeface="DM Sans Bold"/>
              <a:cs typeface="DM Sans Bold"/>
              <a:sym typeface="DM Sans Bold"/>
            </a:endParaRPr>
          </a:p>
        </p:txBody>
      </p:sp>
      <p:pic>
        <p:nvPicPr>
          <p:cNvPr id="6" name="Picture 5">
            <a:extLst>
              <a:ext uri="{FF2B5EF4-FFF2-40B4-BE49-F238E27FC236}">
                <a16:creationId xmlns:a16="http://schemas.microsoft.com/office/drawing/2014/main" id="{19DB8B6E-8AB3-2C5C-B712-CDA2A08170B9}"/>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5" name="Picture 4" descr="A pink computer with a black screen&#10;&#10;AI-generated content may be incorrect.">
            <a:extLst>
              <a:ext uri="{FF2B5EF4-FFF2-40B4-BE49-F238E27FC236}">
                <a16:creationId xmlns:a16="http://schemas.microsoft.com/office/drawing/2014/main" id="{0FAC191B-F071-DB46-5EB5-041B9C18B1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0" y="2481207"/>
            <a:ext cx="5849166" cy="5849166"/>
          </a:xfrm>
          <a:prstGeom prst="rect">
            <a:avLst/>
          </a:prstGeom>
        </p:spPr>
      </p:pic>
      <p:sp>
        <p:nvSpPr>
          <p:cNvPr id="4" name="TextBox 10">
            <a:extLst>
              <a:ext uri="{FF2B5EF4-FFF2-40B4-BE49-F238E27FC236}">
                <a16:creationId xmlns:a16="http://schemas.microsoft.com/office/drawing/2014/main" id="{D96C662C-8391-EC43-872C-C7ADA6465943}"/>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A4CEE6A2-BB86-57CC-9522-8D9FC4AC6BC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A8BC78DB-B18F-4341-0529-160C10823A4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119458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EB913-BEBF-0FF4-6EAC-74B401E8E2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D1585C5-31F8-C915-9BBC-BB07DEB94EB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FB0CD6A-C600-6C31-A800-51C4D9E3429B}"/>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Definition</a:t>
            </a:r>
            <a:endParaRPr lang="en-BS" sz="4800" b="1" dirty="0"/>
          </a:p>
        </p:txBody>
      </p:sp>
      <p:sp>
        <p:nvSpPr>
          <p:cNvPr id="7" name="Content Placeholder 2">
            <a:extLst>
              <a:ext uri="{FF2B5EF4-FFF2-40B4-BE49-F238E27FC236}">
                <a16:creationId xmlns:a16="http://schemas.microsoft.com/office/drawing/2014/main" id="{21ED1466-54BC-83F8-A37A-F3156307C12A}"/>
              </a:ext>
            </a:extLst>
          </p:cNvPr>
          <p:cNvSpPr txBox="1">
            <a:spLocks/>
          </p:cNvSpPr>
          <p:nvPr/>
        </p:nvSpPr>
        <p:spPr>
          <a:xfrm>
            <a:off x="860254" y="2620962"/>
            <a:ext cx="121699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Open-source intelligence (OSINT) is the collection and analysis of data gathered from open sources (overt and publicly available sources) to produce actionable intelligence. (</a:t>
            </a:r>
            <a:r>
              <a:rPr lang="en-US" sz="2800"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Wikipedia</a:t>
            </a:r>
            <a:r>
              <a:rPr lang="en-US" dirty="0"/>
              <a:t>)</a:t>
            </a:r>
          </a:p>
          <a:p>
            <a:pPr marL="0" indent="0">
              <a:buNone/>
            </a:pPr>
            <a:endParaRPr lang="en-US" sz="2400" dirty="0"/>
          </a:p>
          <a:p>
            <a:pPr marL="0" indent="0">
              <a:buNone/>
            </a:pPr>
            <a:r>
              <a:rPr lang="en-US" dirty="0"/>
              <a:t>Gathering information from:</a:t>
            </a:r>
          </a:p>
          <a:p>
            <a:r>
              <a:rPr lang="en-US" dirty="0"/>
              <a:t>government sites</a:t>
            </a:r>
          </a:p>
          <a:p>
            <a:r>
              <a:rPr lang="en-US" dirty="0"/>
              <a:t>search engines (Google, …)</a:t>
            </a:r>
          </a:p>
          <a:p>
            <a:r>
              <a:rPr lang="en-US" dirty="0"/>
              <a:t>social media (Facebook, …)</a:t>
            </a:r>
          </a:p>
          <a:p>
            <a:r>
              <a:rPr lang="en-US" dirty="0"/>
              <a:t>maps</a:t>
            </a:r>
          </a:p>
          <a:p>
            <a:r>
              <a:rPr lang="en-US" dirty="0"/>
              <a:t>…</a:t>
            </a:r>
          </a:p>
        </p:txBody>
      </p:sp>
      <p:sp>
        <p:nvSpPr>
          <p:cNvPr id="15" name="Content Placeholder 2">
            <a:extLst>
              <a:ext uri="{FF2B5EF4-FFF2-40B4-BE49-F238E27FC236}">
                <a16:creationId xmlns:a16="http://schemas.microsoft.com/office/drawing/2014/main" id="{58B31FBB-D9F5-6F72-F3CA-EF075DA0EF40}"/>
              </a:ext>
            </a:extLst>
          </p:cNvPr>
          <p:cNvSpPr txBox="1">
            <a:spLocks/>
          </p:cNvSpPr>
          <p:nvPr/>
        </p:nvSpPr>
        <p:spPr>
          <a:xfrm>
            <a:off x="865170" y="8572500"/>
            <a:ext cx="15468600" cy="67508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And then extract/relate/infer new information with greater value/potential</a:t>
            </a:r>
            <a:endParaRPr lang="pt-BR" dirty="0"/>
          </a:p>
          <a:p>
            <a:endParaRPr lang="pt-BR" dirty="0"/>
          </a:p>
        </p:txBody>
      </p:sp>
      <p:sp>
        <p:nvSpPr>
          <p:cNvPr id="4" name="TextBox 15">
            <a:extLst>
              <a:ext uri="{FF2B5EF4-FFF2-40B4-BE49-F238E27FC236}">
                <a16:creationId xmlns:a16="http://schemas.microsoft.com/office/drawing/2014/main" id="{1053773D-4B27-0BD8-0A19-B9C65893A78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13</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8F8FCD2D-57F6-F621-E4D3-C02DEAF0C821}"/>
              </a:ext>
            </a:extLst>
          </p:cNvPr>
          <p:cNvPicPr>
            <a:picLocks noChangeAspect="1"/>
          </p:cNvPicPr>
          <p:nvPr/>
        </p:nvPicPr>
        <p:blipFill>
          <a:blip r:embed="rId6"/>
          <a:stretch>
            <a:fillRect/>
          </a:stretch>
        </p:blipFill>
        <p:spPr>
          <a:xfrm>
            <a:off x="381000" y="552138"/>
            <a:ext cx="1635002" cy="427085"/>
          </a:xfrm>
          <a:prstGeom prst="rect">
            <a:avLst/>
          </a:prstGeom>
        </p:spPr>
      </p:pic>
      <p:sp>
        <p:nvSpPr>
          <p:cNvPr id="12" name="Freeform 10">
            <a:extLst>
              <a:ext uri="{FF2B5EF4-FFF2-40B4-BE49-F238E27FC236}">
                <a16:creationId xmlns:a16="http://schemas.microsoft.com/office/drawing/2014/main" id="{5DFA418D-A41E-05C0-3A80-C37FED8862BB}"/>
              </a:ext>
            </a:extLst>
          </p:cNvPr>
          <p:cNvSpPr/>
          <p:nvPr/>
        </p:nvSpPr>
        <p:spPr>
          <a:xfrm>
            <a:off x="11974882" y="4030433"/>
            <a:ext cx="5334000" cy="3463279"/>
          </a:xfrm>
          <a:custGeom>
            <a:avLst/>
            <a:gdLst/>
            <a:ahLst/>
            <a:cxnLst/>
            <a:rect l="l" t="t" r="r" b="b"/>
            <a:pathLst>
              <a:path w="4202073" h="2521244">
                <a:moveTo>
                  <a:pt x="0" y="0"/>
                </a:moveTo>
                <a:lnTo>
                  <a:pt x="4202074" y="0"/>
                </a:lnTo>
                <a:lnTo>
                  <a:pt x="4202074" y="2521245"/>
                </a:lnTo>
                <a:lnTo>
                  <a:pt x="0" y="252124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BS"/>
          </a:p>
        </p:txBody>
      </p:sp>
      <p:sp>
        <p:nvSpPr>
          <p:cNvPr id="5" name="TextBox 10">
            <a:extLst>
              <a:ext uri="{FF2B5EF4-FFF2-40B4-BE49-F238E27FC236}">
                <a16:creationId xmlns:a16="http://schemas.microsoft.com/office/drawing/2014/main" id="{FAAC2188-4312-0213-A938-1B9E30BA40AB}"/>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A9F00BF0-EE1E-35E1-042C-B6AAA6AFA86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3D92DF8D-F43A-538D-6233-0C18F6C05D7A}"/>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583809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7C0BD-537F-8F2F-39BE-1564A66BD5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094306-5984-C697-F508-584960488B64}"/>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3" name="TextBox 15">
            <a:extLst>
              <a:ext uri="{FF2B5EF4-FFF2-40B4-BE49-F238E27FC236}">
                <a16:creationId xmlns:a16="http://schemas.microsoft.com/office/drawing/2014/main" id="{38371220-B881-EC5E-2591-F588EFED1FF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14</a:t>
            </a:fld>
            <a:endParaRPr lang="en-US" sz="1500" b="1" dirty="0">
              <a:solidFill>
                <a:srgbClr val="343434"/>
              </a:solidFill>
              <a:latin typeface="DM Sans Bold"/>
              <a:ea typeface="DM Sans Bold"/>
              <a:cs typeface="DM Sans Bold"/>
              <a:sym typeface="DM Sans Bold"/>
            </a:endParaRPr>
          </a:p>
        </p:txBody>
      </p:sp>
      <p:pic>
        <p:nvPicPr>
          <p:cNvPr id="6" name="Picture 5">
            <a:extLst>
              <a:ext uri="{FF2B5EF4-FFF2-40B4-BE49-F238E27FC236}">
                <a16:creationId xmlns:a16="http://schemas.microsoft.com/office/drawing/2014/main" id="{9CC0E13D-F5E9-868C-338E-AC7D5E66F4C0}"/>
              </a:ext>
            </a:extLst>
          </p:cNvPr>
          <p:cNvPicPr>
            <a:picLocks noChangeAspect="1"/>
          </p:cNvPicPr>
          <p:nvPr/>
        </p:nvPicPr>
        <p:blipFill>
          <a:blip r:embed="rId5"/>
          <a:stretch>
            <a:fillRect/>
          </a:stretch>
        </p:blipFill>
        <p:spPr>
          <a:xfrm>
            <a:off x="381000" y="552138"/>
            <a:ext cx="1635002" cy="427085"/>
          </a:xfrm>
          <a:prstGeom prst="rect">
            <a:avLst/>
          </a:prstGeom>
        </p:spPr>
      </p:pic>
      <p:sp>
        <p:nvSpPr>
          <p:cNvPr id="8" name="TextBox 7">
            <a:extLst>
              <a:ext uri="{FF2B5EF4-FFF2-40B4-BE49-F238E27FC236}">
                <a16:creationId xmlns:a16="http://schemas.microsoft.com/office/drawing/2014/main" id="{510BC178-E110-44E1-DE04-164E5E382CD5}"/>
              </a:ext>
            </a:extLst>
          </p:cNvPr>
          <p:cNvSpPr txBox="1"/>
          <p:nvPr/>
        </p:nvSpPr>
        <p:spPr>
          <a:xfrm>
            <a:off x="1066800" y="4352841"/>
            <a:ext cx="16992599" cy="2105898"/>
          </a:xfrm>
          <a:prstGeom prst="rect">
            <a:avLst/>
          </a:prstGeom>
        </p:spPr>
        <p:txBody>
          <a:bodyPr wrap="square" lIns="0" tIns="0" rIns="0" bIns="0" rtlCol="0" anchor="t">
            <a:spAutoFit/>
          </a:bodyPr>
          <a:lstStyle/>
          <a:p>
            <a:pPr algn="l">
              <a:lnSpc>
                <a:spcPts val="16818"/>
              </a:lnSpc>
            </a:pPr>
            <a:r>
              <a:rPr lang="en-US" sz="13800" b="1" dirty="0">
                <a:solidFill>
                  <a:srgbClr val="343434"/>
                </a:solidFill>
                <a:latin typeface="Cooper Hewitt Bold"/>
                <a:ea typeface="Cooper Hewitt Bold"/>
                <a:cs typeface="Cooper Hewitt Bold"/>
                <a:sym typeface="Cooper Hewitt Bold"/>
              </a:rPr>
              <a:t>OSINT Time</a:t>
            </a:r>
          </a:p>
        </p:txBody>
      </p:sp>
      <p:sp>
        <p:nvSpPr>
          <p:cNvPr id="9" name="Content Placeholder 2">
            <a:extLst>
              <a:ext uri="{FF2B5EF4-FFF2-40B4-BE49-F238E27FC236}">
                <a16:creationId xmlns:a16="http://schemas.microsoft.com/office/drawing/2014/main" id="{408F4155-8EA1-8561-C197-78B048BE451B}"/>
              </a:ext>
            </a:extLst>
          </p:cNvPr>
          <p:cNvSpPr txBox="1">
            <a:spLocks/>
          </p:cNvSpPr>
          <p:nvPr/>
        </p:nvSpPr>
        <p:spPr>
          <a:xfrm>
            <a:off x="5257800" y="6458739"/>
            <a:ext cx="4782058" cy="896139"/>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3200" dirty="0">
                <a:latin typeface="+mj-lt"/>
              </a:rPr>
              <a:t>“Information is not knowledge”</a:t>
            </a:r>
          </a:p>
          <a:p>
            <a:pPr marL="0" indent="0" algn="r">
              <a:buNone/>
            </a:pPr>
            <a:r>
              <a:rPr lang="en-US" sz="3200" dirty="0">
                <a:latin typeface="+mj-lt"/>
              </a:rPr>
              <a:t>Albert Einstein</a:t>
            </a:r>
          </a:p>
          <a:p>
            <a:pPr marL="0" indent="0">
              <a:buNone/>
            </a:pPr>
            <a:endParaRPr lang="pt-PT" sz="3200" dirty="0">
              <a:latin typeface="+mj-lt"/>
            </a:endParaRPr>
          </a:p>
        </p:txBody>
      </p:sp>
      <p:pic>
        <p:nvPicPr>
          <p:cNvPr id="7" name="Picture 6">
            <a:extLst>
              <a:ext uri="{FF2B5EF4-FFF2-40B4-BE49-F238E27FC236}">
                <a16:creationId xmlns:a16="http://schemas.microsoft.com/office/drawing/2014/main" id="{33991729-5ECF-2D73-A6C4-F4FDBEF72D91}"/>
              </a:ext>
            </a:extLst>
          </p:cNvPr>
          <p:cNvPicPr>
            <a:picLocks noChangeAspect="1"/>
          </p:cNvPicPr>
          <p:nvPr/>
        </p:nvPicPr>
        <p:blipFill>
          <a:blip r:embed="rId6"/>
          <a:stretch>
            <a:fillRect/>
          </a:stretch>
        </p:blipFill>
        <p:spPr>
          <a:xfrm>
            <a:off x="11516116" y="2871786"/>
            <a:ext cx="5077534" cy="5068007"/>
          </a:xfrm>
          <a:prstGeom prst="rect">
            <a:avLst/>
          </a:prstGeom>
        </p:spPr>
      </p:pic>
      <p:sp>
        <p:nvSpPr>
          <p:cNvPr id="4" name="TextBox 10">
            <a:extLst>
              <a:ext uri="{FF2B5EF4-FFF2-40B4-BE49-F238E27FC236}">
                <a16:creationId xmlns:a16="http://schemas.microsoft.com/office/drawing/2014/main" id="{5513A132-BD06-9BBF-DA9A-8C7EEB23F9C2}"/>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5" name="TextBox 11">
            <a:extLst>
              <a:ext uri="{FF2B5EF4-FFF2-40B4-BE49-F238E27FC236}">
                <a16:creationId xmlns:a16="http://schemas.microsoft.com/office/drawing/2014/main" id="{99C36492-7993-15FD-D3EE-A67C46233DE2}"/>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0" name="TextBox 12">
            <a:extLst>
              <a:ext uri="{FF2B5EF4-FFF2-40B4-BE49-F238E27FC236}">
                <a16:creationId xmlns:a16="http://schemas.microsoft.com/office/drawing/2014/main" id="{5E8889F7-BD8D-DDA5-4A01-0CDBDB6C9FE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352594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5992C-C11A-90CD-5DC6-9A0AA79FFDC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FFD1B54-A87B-FEED-DDED-FDE1B101AEEE}"/>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1EC1EFBA-2383-4DAE-927E-52DCD08138EE}"/>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Who am I? – Let’s OSINT me</a:t>
            </a:r>
          </a:p>
        </p:txBody>
      </p:sp>
      <p:sp>
        <p:nvSpPr>
          <p:cNvPr id="4" name="TextBox 15">
            <a:extLst>
              <a:ext uri="{FF2B5EF4-FFF2-40B4-BE49-F238E27FC236}">
                <a16:creationId xmlns:a16="http://schemas.microsoft.com/office/drawing/2014/main" id="{0502C3CA-E3F6-2EC1-C1C6-CEDA27C04622}"/>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15</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82A80A31-8D6D-1107-76F3-8FC1E99A0329}"/>
              </a:ext>
            </a:extLst>
          </p:cNvPr>
          <p:cNvSpPr>
            <a:spLocks noGrp="1"/>
          </p:cNvSpPr>
          <p:nvPr>
            <p:ph idx="1"/>
          </p:nvPr>
        </p:nvSpPr>
        <p:spPr>
          <a:xfrm>
            <a:off x="860253" y="2854845"/>
            <a:ext cx="16940157" cy="6081191"/>
          </a:xfrm>
        </p:spPr>
        <p:txBody>
          <a:bodyPr>
            <a:normAutofit fontScale="92500" lnSpcReduction="10000"/>
          </a:bodyPr>
          <a:lstStyle/>
          <a:p>
            <a:r>
              <a:rPr lang="en-US" sz="3200" dirty="0">
                <a:latin typeface="+mj-lt"/>
              </a:rPr>
              <a:t>Starting with just a name</a:t>
            </a:r>
          </a:p>
          <a:p>
            <a:pPr lvl="1"/>
            <a:r>
              <a:rPr lang="en-US" sz="2800" dirty="0">
                <a:latin typeface="+mj-lt"/>
              </a:rPr>
              <a:t>Pedro António Oliveira Vieira </a:t>
            </a:r>
          </a:p>
          <a:p>
            <a:r>
              <a:rPr lang="en-US" sz="3200">
                <a:latin typeface="+mj-lt"/>
              </a:rPr>
              <a:t>Google it </a:t>
            </a:r>
            <a:r>
              <a:rPr lang="en-US" sz="3200" dirty="0">
                <a:latin typeface="+mj-lt"/>
              </a:rPr>
              <a:t>(</a:t>
            </a:r>
            <a:r>
              <a:rPr lang="en-US" sz="32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Google “Improved Search” (</a:t>
            </a:r>
            <a:r>
              <a:rPr lang="en-US" sz="32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Google “Improved Search” + Company (</a:t>
            </a:r>
            <a:r>
              <a:rPr lang="en-US" sz="3200"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LinkedIn (</a:t>
            </a:r>
            <a:r>
              <a:rPr lang="en-US" sz="3200"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pPr lvl="1"/>
            <a:r>
              <a:rPr lang="en-US" sz="2800" dirty="0">
                <a:latin typeface="+mj-lt"/>
              </a:rPr>
              <a:t>Anonymous view (Just keep trying)</a:t>
            </a:r>
          </a:p>
          <a:p>
            <a:pPr lvl="1"/>
            <a:r>
              <a:rPr lang="en-US" sz="2800" dirty="0">
                <a:latin typeface="+mj-lt"/>
              </a:rPr>
              <a:t>Public profile was showing way too much</a:t>
            </a:r>
          </a:p>
          <a:p>
            <a:endParaRPr lang="en-US" sz="3200" dirty="0">
              <a:latin typeface="+mj-lt"/>
            </a:endParaRPr>
          </a:p>
          <a:p>
            <a:r>
              <a:rPr lang="en-US" sz="3200" dirty="0">
                <a:latin typeface="+mj-lt"/>
              </a:rPr>
              <a:t>My GitHub notes (</a:t>
            </a:r>
            <a:r>
              <a:rPr lang="en-US" sz="3000" b="1" dirty="0">
                <a:solidFill>
                  <a:schemeClr val="accent6">
                    <a:lumMod val="5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a:p>
            <a:r>
              <a:rPr lang="en-US" sz="3200" dirty="0">
                <a:latin typeface="+mj-lt"/>
              </a:rPr>
              <a:t>Search, and then search again</a:t>
            </a:r>
          </a:p>
        </p:txBody>
      </p:sp>
      <p:pic>
        <p:nvPicPr>
          <p:cNvPr id="13" name="Picture 12">
            <a:extLst>
              <a:ext uri="{FF2B5EF4-FFF2-40B4-BE49-F238E27FC236}">
                <a16:creationId xmlns:a16="http://schemas.microsoft.com/office/drawing/2014/main" id="{009047E0-A049-828A-6A7B-D1329DEB9EE0}"/>
              </a:ext>
            </a:extLst>
          </p:cNvPr>
          <p:cNvPicPr>
            <a:picLocks noChangeAspect="1"/>
          </p:cNvPicPr>
          <p:nvPr/>
        </p:nvPicPr>
        <p:blipFill>
          <a:blip r:embed="rId10"/>
          <a:stretch>
            <a:fillRect/>
          </a:stretch>
        </p:blipFill>
        <p:spPr>
          <a:xfrm>
            <a:off x="381000" y="552138"/>
            <a:ext cx="1635002" cy="427085"/>
          </a:xfrm>
          <a:prstGeom prst="rect">
            <a:avLst/>
          </a:prstGeom>
        </p:spPr>
      </p:pic>
      <p:pic>
        <p:nvPicPr>
          <p:cNvPr id="5" name="Picture 4" descr="A person wearing sunglasses&#10;&#10;Description automatically generated with medium confidence">
            <a:extLst>
              <a:ext uri="{FF2B5EF4-FFF2-40B4-BE49-F238E27FC236}">
                <a16:creationId xmlns:a16="http://schemas.microsoft.com/office/drawing/2014/main" id="{C52C897B-2A28-3DC5-DB66-37AAF49AB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77446" y="2960482"/>
            <a:ext cx="3247214" cy="5443397"/>
          </a:xfrm>
          <a:prstGeom prst="rect">
            <a:avLst/>
          </a:prstGeom>
        </p:spPr>
      </p:pic>
      <p:sp>
        <p:nvSpPr>
          <p:cNvPr id="6" name="TextBox 10">
            <a:extLst>
              <a:ext uri="{FF2B5EF4-FFF2-40B4-BE49-F238E27FC236}">
                <a16:creationId xmlns:a16="http://schemas.microsoft.com/office/drawing/2014/main" id="{AAE7F4E4-FCBC-4C03-D47A-08284289055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86400595-5D77-2BF4-5EC6-91F7215AB261}"/>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CD20D555-E273-1FA0-D5E4-010E1DE2229C}"/>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751509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695CB-B39C-A127-EE2A-C79C879AB0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B4F0333-4806-94BE-7EE3-ED33411EF16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168542AB-CBBC-ECE8-A794-B4B9A3FF5389}"/>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Search Engines  - Internet is more than Google</a:t>
            </a:r>
          </a:p>
        </p:txBody>
      </p:sp>
      <p:sp>
        <p:nvSpPr>
          <p:cNvPr id="4" name="TextBox 15">
            <a:extLst>
              <a:ext uri="{FF2B5EF4-FFF2-40B4-BE49-F238E27FC236}">
                <a16:creationId xmlns:a16="http://schemas.microsoft.com/office/drawing/2014/main" id="{688DBCAB-F3B2-408F-69A4-E24CFB5BDE96}"/>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16</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204554D4-8BB4-8193-AC74-83DFDB260608}"/>
              </a:ext>
            </a:extLst>
          </p:cNvPr>
          <p:cNvSpPr>
            <a:spLocks noGrp="1"/>
          </p:cNvSpPr>
          <p:nvPr>
            <p:ph idx="1"/>
          </p:nvPr>
        </p:nvSpPr>
        <p:spPr>
          <a:xfrm>
            <a:off x="860253" y="2854845"/>
            <a:ext cx="16940157" cy="6081191"/>
          </a:xfrm>
        </p:spPr>
        <p:txBody>
          <a:bodyPr>
            <a:normAutofit/>
          </a:bodyPr>
          <a:lstStyle/>
          <a:p>
            <a:r>
              <a:rPr lang="en-US" sz="3200" dirty="0">
                <a:latin typeface="+mj-lt"/>
              </a:rPr>
              <a:t>Different search engine          different rules/crawlers          </a:t>
            </a:r>
            <a:r>
              <a:rPr lang="en-US" sz="3200" b="1" u="sng" dirty="0">
                <a:latin typeface="+mj-lt"/>
              </a:rPr>
              <a:t>different results</a:t>
            </a:r>
          </a:p>
          <a:p>
            <a:endParaRPr lang="en-US" sz="3200" dirty="0">
              <a:latin typeface="+mj-lt"/>
            </a:endParaRPr>
          </a:p>
          <a:p>
            <a:r>
              <a:rPr lang="en-US" sz="3200" dirty="0">
                <a:latin typeface="+mj-lt"/>
              </a:rPr>
              <a:t>Google (</a:t>
            </a:r>
            <a:r>
              <a:rPr lang="en-US" u="sng" dirty="0">
                <a:solidFill>
                  <a:schemeClr val="accent6">
                    <a:lumMod val="60000"/>
                    <a:lumOff val="4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Bing (</a:t>
            </a:r>
            <a:r>
              <a:rPr lang="en-US" sz="32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DuckDuckGo (</a:t>
            </a:r>
            <a:r>
              <a:rPr lang="en-US"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Baidu (China) (</a:t>
            </a:r>
            <a:r>
              <a:rPr lang="en-US"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Yandex (Russia) (</a:t>
            </a:r>
            <a:r>
              <a:rPr lang="en-US"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SAPO (Portugal) (</a:t>
            </a:r>
            <a:r>
              <a:rPr lang="en-US"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p:txBody>
      </p:sp>
      <p:pic>
        <p:nvPicPr>
          <p:cNvPr id="13" name="Picture 12">
            <a:extLst>
              <a:ext uri="{FF2B5EF4-FFF2-40B4-BE49-F238E27FC236}">
                <a16:creationId xmlns:a16="http://schemas.microsoft.com/office/drawing/2014/main" id="{D91A0AD6-981D-8FD8-B425-ADCD4F1B51F9}"/>
              </a:ext>
            </a:extLst>
          </p:cNvPr>
          <p:cNvPicPr>
            <a:picLocks noChangeAspect="1"/>
          </p:cNvPicPr>
          <p:nvPr/>
        </p:nvPicPr>
        <p:blipFill>
          <a:blip r:embed="rId11"/>
          <a:stretch>
            <a:fillRect/>
          </a:stretch>
        </p:blipFill>
        <p:spPr>
          <a:xfrm>
            <a:off x="381000" y="552138"/>
            <a:ext cx="1635002" cy="427085"/>
          </a:xfrm>
          <a:prstGeom prst="rect">
            <a:avLst/>
          </a:prstGeom>
        </p:spPr>
      </p:pic>
      <p:sp>
        <p:nvSpPr>
          <p:cNvPr id="5" name="Arrow: Right 4">
            <a:extLst>
              <a:ext uri="{FF2B5EF4-FFF2-40B4-BE49-F238E27FC236}">
                <a16:creationId xmlns:a16="http://schemas.microsoft.com/office/drawing/2014/main" id="{BAEC4E14-6ADF-DC94-3AFC-EEA112D306DB}"/>
              </a:ext>
            </a:extLst>
          </p:cNvPr>
          <p:cNvSpPr/>
          <p:nvPr/>
        </p:nvSpPr>
        <p:spPr>
          <a:xfrm>
            <a:off x="5334000" y="2924969"/>
            <a:ext cx="609600" cy="45720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S"/>
          </a:p>
        </p:txBody>
      </p:sp>
      <p:sp>
        <p:nvSpPr>
          <p:cNvPr id="6" name="Arrow: Right 5">
            <a:extLst>
              <a:ext uri="{FF2B5EF4-FFF2-40B4-BE49-F238E27FC236}">
                <a16:creationId xmlns:a16="http://schemas.microsoft.com/office/drawing/2014/main" id="{141D3377-4EA1-13BA-9E5A-3E5413003EC8}"/>
              </a:ext>
            </a:extLst>
          </p:cNvPr>
          <p:cNvSpPr/>
          <p:nvPr/>
        </p:nvSpPr>
        <p:spPr>
          <a:xfrm>
            <a:off x="10103068" y="2933700"/>
            <a:ext cx="609600" cy="45720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S"/>
          </a:p>
        </p:txBody>
      </p:sp>
      <p:pic>
        <p:nvPicPr>
          <p:cNvPr id="8" name="Picture 7">
            <a:extLst>
              <a:ext uri="{FF2B5EF4-FFF2-40B4-BE49-F238E27FC236}">
                <a16:creationId xmlns:a16="http://schemas.microsoft.com/office/drawing/2014/main" id="{CACED4F2-DEDE-4EA9-389B-27AC1989B8ED}"/>
              </a:ext>
            </a:extLst>
          </p:cNvPr>
          <p:cNvPicPr>
            <a:picLocks noChangeAspect="1"/>
          </p:cNvPicPr>
          <p:nvPr/>
        </p:nvPicPr>
        <p:blipFill>
          <a:blip r:embed="rId12"/>
          <a:stretch>
            <a:fillRect/>
          </a:stretch>
        </p:blipFill>
        <p:spPr>
          <a:xfrm>
            <a:off x="9167648" y="3812507"/>
            <a:ext cx="7241629" cy="4836193"/>
          </a:xfrm>
          <a:prstGeom prst="rect">
            <a:avLst/>
          </a:prstGeom>
        </p:spPr>
      </p:pic>
      <p:sp>
        <p:nvSpPr>
          <p:cNvPr id="7" name="TextBox 10">
            <a:extLst>
              <a:ext uri="{FF2B5EF4-FFF2-40B4-BE49-F238E27FC236}">
                <a16:creationId xmlns:a16="http://schemas.microsoft.com/office/drawing/2014/main" id="{FD9E3759-8F6E-B90D-A153-2B302C4453D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9" name="TextBox 11">
            <a:extLst>
              <a:ext uri="{FF2B5EF4-FFF2-40B4-BE49-F238E27FC236}">
                <a16:creationId xmlns:a16="http://schemas.microsoft.com/office/drawing/2014/main" id="{A749C37F-1B31-534D-0F85-65876EF4D1B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0" name="TextBox 12">
            <a:extLst>
              <a:ext uri="{FF2B5EF4-FFF2-40B4-BE49-F238E27FC236}">
                <a16:creationId xmlns:a16="http://schemas.microsoft.com/office/drawing/2014/main" id="{A565D0D1-D085-0E85-520C-BE5EC2B354C1}"/>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685198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FA130-BF44-9F98-8E28-318CFC9D5CD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D180A4-FA47-47B2-AD74-28A5FE9FD43D}"/>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C5E45806-0898-3823-2A5C-0BFC95CB7672}"/>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Improve the search - Search operators</a:t>
            </a:r>
          </a:p>
        </p:txBody>
      </p:sp>
      <p:sp>
        <p:nvSpPr>
          <p:cNvPr id="4" name="TextBox 15">
            <a:extLst>
              <a:ext uri="{FF2B5EF4-FFF2-40B4-BE49-F238E27FC236}">
                <a16:creationId xmlns:a16="http://schemas.microsoft.com/office/drawing/2014/main" id="{0AA6854A-BA20-BDB6-B534-105D13C703FD}"/>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17</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4E77F15D-954B-4A12-55BA-5B916B621930}"/>
              </a:ext>
            </a:extLst>
          </p:cNvPr>
          <p:cNvSpPr>
            <a:spLocks noGrp="1"/>
          </p:cNvSpPr>
          <p:nvPr>
            <p:ph idx="1"/>
          </p:nvPr>
        </p:nvSpPr>
        <p:spPr>
          <a:xfrm>
            <a:off x="860253" y="2854845"/>
            <a:ext cx="16940157" cy="6081191"/>
          </a:xfrm>
        </p:spPr>
        <p:txBody>
          <a:bodyPr>
            <a:normAutofit/>
          </a:bodyPr>
          <a:lstStyle/>
          <a:p>
            <a:r>
              <a:rPr lang="en-US" sz="3200" b="1" dirty="0">
                <a:latin typeface="+mj-lt"/>
              </a:rPr>
              <a:t>filetype</a:t>
            </a:r>
            <a:r>
              <a:rPr lang="en-US" sz="3200" dirty="0">
                <a:latin typeface="+mj-lt"/>
              </a:rPr>
              <a:t>: search your results based on the file extension</a:t>
            </a:r>
          </a:p>
          <a:p>
            <a:r>
              <a:rPr lang="en-US" sz="3200" b="1" dirty="0">
                <a:latin typeface="+mj-lt"/>
              </a:rPr>
              <a:t>cache</a:t>
            </a:r>
            <a:r>
              <a:rPr lang="en-US" sz="3200" dirty="0">
                <a:latin typeface="+mj-lt"/>
              </a:rPr>
              <a:t>: allows you to view cached version of the web page.</a:t>
            </a:r>
          </a:p>
          <a:p>
            <a:r>
              <a:rPr lang="en-US" sz="3200" b="1" dirty="0">
                <a:latin typeface="+mj-lt"/>
              </a:rPr>
              <a:t>allinurl</a:t>
            </a:r>
            <a:r>
              <a:rPr lang="en-US" sz="3200" dirty="0">
                <a:latin typeface="+mj-lt"/>
              </a:rPr>
              <a:t>: restricts results to pages containing all the query terms specified in the URL.</a:t>
            </a:r>
          </a:p>
          <a:p>
            <a:r>
              <a:rPr lang="en-US" sz="3200" b="1" dirty="0">
                <a:latin typeface="+mj-lt"/>
              </a:rPr>
              <a:t>inurl</a:t>
            </a:r>
            <a:r>
              <a:rPr lang="en-US" sz="3200" dirty="0">
                <a:latin typeface="+mj-lt"/>
              </a:rPr>
              <a:t>: restricts the results to pages containing the word specified in the URL</a:t>
            </a:r>
          </a:p>
          <a:p>
            <a:r>
              <a:rPr lang="en-US" sz="3200" b="1" dirty="0">
                <a:latin typeface="+mj-lt"/>
              </a:rPr>
              <a:t>allintitle</a:t>
            </a:r>
            <a:r>
              <a:rPr lang="en-US" sz="3200" dirty="0">
                <a:latin typeface="+mj-lt"/>
              </a:rPr>
              <a:t>: restricts results to pages containing all the query terms specified in the title.</a:t>
            </a:r>
          </a:p>
          <a:p>
            <a:r>
              <a:rPr lang="en-US" sz="3200" b="1" dirty="0">
                <a:latin typeface="+mj-lt"/>
              </a:rPr>
              <a:t>link</a:t>
            </a:r>
            <a:r>
              <a:rPr lang="en-US" sz="3200" dirty="0">
                <a:latin typeface="+mj-lt"/>
              </a:rPr>
              <a:t>: searches websites or pages that contain links to the specified website or page.</a:t>
            </a:r>
          </a:p>
          <a:p>
            <a:r>
              <a:rPr lang="en-US" sz="3200" b="1" dirty="0">
                <a:latin typeface="+mj-lt"/>
              </a:rPr>
              <a:t>info</a:t>
            </a:r>
            <a:r>
              <a:rPr lang="en-US" sz="3200" dirty="0">
                <a:latin typeface="+mj-lt"/>
              </a:rPr>
              <a:t>: finds information for the specified web page.</a:t>
            </a:r>
          </a:p>
          <a:p>
            <a:r>
              <a:rPr lang="en-US" sz="3200" b="1" dirty="0">
                <a:latin typeface="+mj-lt"/>
              </a:rPr>
              <a:t>location</a:t>
            </a:r>
            <a:r>
              <a:rPr lang="en-US" sz="3200" dirty="0">
                <a:latin typeface="+mj-lt"/>
              </a:rPr>
              <a:t>: finds information for a specific location.</a:t>
            </a:r>
          </a:p>
          <a:p>
            <a:endParaRPr lang="en-US" sz="3200" dirty="0">
              <a:latin typeface="+mj-lt"/>
            </a:endParaRPr>
          </a:p>
          <a:p>
            <a:r>
              <a:rPr lang="en-US" sz="3200" b="1" dirty="0">
                <a:latin typeface="+mj-lt"/>
              </a:rPr>
              <a:t>42 Advanced Operators </a:t>
            </a:r>
            <a:r>
              <a:rPr lang="en-US" sz="3200" dirty="0">
                <a:latin typeface="+mj-lt"/>
              </a:rPr>
              <a:t>(</a:t>
            </a:r>
            <a:r>
              <a:rPr lang="en-US" dirty="0">
                <a:solidFill>
                  <a:schemeClr val="accent6">
                    <a:lumMod val="60000"/>
                    <a:lumOff val="4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pPr marL="0" indent="0">
              <a:buNone/>
            </a:pPr>
            <a:endParaRPr lang="en-US" sz="3200" dirty="0">
              <a:latin typeface="+mj-lt"/>
            </a:endParaRPr>
          </a:p>
        </p:txBody>
      </p:sp>
      <p:pic>
        <p:nvPicPr>
          <p:cNvPr id="13" name="Picture 12">
            <a:extLst>
              <a:ext uri="{FF2B5EF4-FFF2-40B4-BE49-F238E27FC236}">
                <a16:creationId xmlns:a16="http://schemas.microsoft.com/office/drawing/2014/main" id="{123AAEEB-7048-01B5-FDE1-90E504955531}"/>
              </a:ext>
            </a:extLst>
          </p:cNvPr>
          <p:cNvPicPr>
            <a:picLocks noChangeAspect="1"/>
          </p:cNvPicPr>
          <p:nvPr/>
        </p:nvPicPr>
        <p:blipFill>
          <a:blip r:embed="rId6"/>
          <a:stretch>
            <a:fillRect/>
          </a:stretch>
        </p:blipFill>
        <p:spPr>
          <a:xfrm>
            <a:off x="381000" y="552138"/>
            <a:ext cx="1635002" cy="427085"/>
          </a:xfrm>
          <a:prstGeom prst="rect">
            <a:avLst/>
          </a:prstGeom>
        </p:spPr>
      </p:pic>
      <p:sp>
        <p:nvSpPr>
          <p:cNvPr id="5" name="TextBox 10">
            <a:extLst>
              <a:ext uri="{FF2B5EF4-FFF2-40B4-BE49-F238E27FC236}">
                <a16:creationId xmlns:a16="http://schemas.microsoft.com/office/drawing/2014/main" id="{57B842DE-254B-20D3-8382-12144A4E8AD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335E82CC-74AB-D39D-DAB0-E900533555BB}"/>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2E1E520D-A5DA-6D92-05C4-5F21B4778C19}"/>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540806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4A601-6716-B186-C74A-F944E23ADE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9C21C6-A109-3897-70EF-2F31479DE8A8}"/>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9AABC69D-4BE4-2542-323A-52391F20B026}"/>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Improve the search - Google Dorks  - Commonly used searches</a:t>
            </a:r>
          </a:p>
        </p:txBody>
      </p:sp>
      <p:sp>
        <p:nvSpPr>
          <p:cNvPr id="4" name="TextBox 15">
            <a:extLst>
              <a:ext uri="{FF2B5EF4-FFF2-40B4-BE49-F238E27FC236}">
                <a16:creationId xmlns:a16="http://schemas.microsoft.com/office/drawing/2014/main" id="{12E11336-14A8-1156-D102-209BA2A6734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18</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67EAD64C-6FC4-AECA-6EFB-B7EAF15D2489}"/>
              </a:ext>
            </a:extLst>
          </p:cNvPr>
          <p:cNvSpPr>
            <a:spLocks noGrp="1"/>
          </p:cNvSpPr>
          <p:nvPr>
            <p:ph idx="1"/>
          </p:nvPr>
        </p:nvSpPr>
        <p:spPr>
          <a:xfrm>
            <a:off x="860253" y="2854845"/>
            <a:ext cx="16940157" cy="6081191"/>
          </a:xfrm>
        </p:spPr>
        <p:txBody>
          <a:bodyPr>
            <a:normAutofit/>
          </a:bodyPr>
          <a:lstStyle/>
          <a:p>
            <a:endParaRPr lang="en-US" sz="3200" dirty="0">
              <a:latin typeface="+mj-lt"/>
            </a:endParaRPr>
          </a:p>
          <a:p>
            <a:endParaRPr lang="en-US" sz="3200" dirty="0">
              <a:latin typeface="+mj-lt"/>
            </a:endParaRPr>
          </a:p>
          <a:p>
            <a:r>
              <a:rPr lang="en-US" sz="3200" dirty="0">
                <a:latin typeface="+mj-lt"/>
              </a:rPr>
              <a:t>Google Advanced Search (</a:t>
            </a:r>
            <a:r>
              <a:rPr lang="en-US" sz="32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Google Hacking Database (</a:t>
            </a:r>
            <a:r>
              <a:rPr lang="en-US"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gbhackers (</a:t>
            </a:r>
            <a:r>
              <a:rPr lang="en-US"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google-dork-list (</a:t>
            </a:r>
            <a:r>
              <a:rPr lang="en-US"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Google Advanced Operators Guide (</a:t>
            </a:r>
            <a:r>
              <a:rPr lang="en-US"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pPr marL="0" indent="0">
              <a:buNone/>
            </a:pPr>
            <a:endParaRPr lang="en-US" sz="3200" dirty="0">
              <a:latin typeface="+mj-lt"/>
            </a:endParaRPr>
          </a:p>
        </p:txBody>
      </p:sp>
      <p:pic>
        <p:nvPicPr>
          <p:cNvPr id="13" name="Picture 12">
            <a:extLst>
              <a:ext uri="{FF2B5EF4-FFF2-40B4-BE49-F238E27FC236}">
                <a16:creationId xmlns:a16="http://schemas.microsoft.com/office/drawing/2014/main" id="{8AFD0043-FAD0-D87F-3AB6-CD3785944C3C}"/>
              </a:ext>
            </a:extLst>
          </p:cNvPr>
          <p:cNvPicPr>
            <a:picLocks noChangeAspect="1"/>
          </p:cNvPicPr>
          <p:nvPr/>
        </p:nvPicPr>
        <p:blipFill>
          <a:blip r:embed="rId10"/>
          <a:stretch>
            <a:fillRect/>
          </a:stretch>
        </p:blipFill>
        <p:spPr>
          <a:xfrm>
            <a:off x="381000" y="552138"/>
            <a:ext cx="1635002" cy="427085"/>
          </a:xfrm>
          <a:prstGeom prst="rect">
            <a:avLst/>
          </a:prstGeom>
        </p:spPr>
      </p:pic>
      <p:pic>
        <p:nvPicPr>
          <p:cNvPr id="6" name="Picture 5">
            <a:extLst>
              <a:ext uri="{FF2B5EF4-FFF2-40B4-BE49-F238E27FC236}">
                <a16:creationId xmlns:a16="http://schemas.microsoft.com/office/drawing/2014/main" id="{FE4A4AF5-5957-D70B-FC01-F820E45BCA03}"/>
              </a:ext>
            </a:extLst>
          </p:cNvPr>
          <p:cNvPicPr>
            <a:picLocks noChangeAspect="1"/>
          </p:cNvPicPr>
          <p:nvPr/>
        </p:nvPicPr>
        <p:blipFill>
          <a:blip r:embed="rId11"/>
          <a:stretch>
            <a:fillRect/>
          </a:stretch>
        </p:blipFill>
        <p:spPr>
          <a:xfrm>
            <a:off x="10653004" y="2697121"/>
            <a:ext cx="5624207" cy="5624207"/>
          </a:xfrm>
          <a:prstGeom prst="rect">
            <a:avLst/>
          </a:prstGeom>
        </p:spPr>
      </p:pic>
      <p:sp>
        <p:nvSpPr>
          <p:cNvPr id="5" name="TextBox 10">
            <a:extLst>
              <a:ext uri="{FF2B5EF4-FFF2-40B4-BE49-F238E27FC236}">
                <a16:creationId xmlns:a16="http://schemas.microsoft.com/office/drawing/2014/main" id="{EA6502FB-D694-AA86-3184-9B43E9E59757}"/>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C1F00D7D-6CCD-79A1-DA8D-9FFE4F232FDD}"/>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83DF5EA9-B09A-FC9B-6E81-1D6D0124D7A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276441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E0189-BFA2-C655-9BFA-3D18ABD7C0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C7ABB36-C915-DF80-04E7-D7AEFCA77D7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8DB4E7A2-FA5C-C671-DB8F-378362F976D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Who Are You? – Search yourself</a:t>
            </a:r>
          </a:p>
        </p:txBody>
      </p:sp>
      <p:sp>
        <p:nvSpPr>
          <p:cNvPr id="4" name="TextBox 15">
            <a:extLst>
              <a:ext uri="{FF2B5EF4-FFF2-40B4-BE49-F238E27FC236}">
                <a16:creationId xmlns:a16="http://schemas.microsoft.com/office/drawing/2014/main" id="{168638E4-7DA0-0A64-8DC4-1CC54FAFB91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19</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42A0698F-9EB5-7FE5-2389-3789BB6BF4C8}"/>
              </a:ext>
            </a:extLst>
          </p:cNvPr>
          <p:cNvSpPr>
            <a:spLocks noGrp="1"/>
          </p:cNvSpPr>
          <p:nvPr>
            <p:ph idx="1"/>
          </p:nvPr>
        </p:nvSpPr>
        <p:spPr>
          <a:xfrm>
            <a:off x="860253" y="2854845"/>
            <a:ext cx="16940157" cy="6081191"/>
          </a:xfrm>
        </p:spPr>
        <p:txBody>
          <a:bodyPr>
            <a:normAutofit lnSpcReduction="10000"/>
          </a:bodyPr>
          <a:lstStyle/>
          <a:p>
            <a:r>
              <a:rPr lang="en-US" sz="3200" dirty="0">
                <a:latin typeface="+mj-lt"/>
              </a:rPr>
              <a:t>Search your name on Google and analyze the results</a:t>
            </a:r>
          </a:p>
          <a:p>
            <a:pPr lvl="1"/>
            <a:r>
              <a:rPr lang="en-US" sz="2800" dirty="0">
                <a:latin typeface="+mj-lt"/>
              </a:rPr>
              <a:t>As you saw the search can be improved</a:t>
            </a:r>
          </a:p>
          <a:p>
            <a:endParaRPr lang="en-US" sz="3200" dirty="0">
              <a:latin typeface="+mj-lt"/>
            </a:endParaRPr>
          </a:p>
          <a:p>
            <a:endParaRPr lang="en-US" sz="3200" dirty="0">
              <a:latin typeface="+mj-lt"/>
            </a:endParaRPr>
          </a:p>
          <a:p>
            <a:endParaRPr lang="en-US" sz="3200" dirty="0">
              <a:latin typeface="+mj-lt"/>
            </a:endParaRPr>
          </a:p>
          <a:p>
            <a:endParaRPr lang="en-US" sz="3200" dirty="0">
              <a:latin typeface="+mj-lt"/>
            </a:endParaRPr>
          </a:p>
          <a:p>
            <a:endParaRPr lang="en-US" sz="3200" dirty="0">
              <a:latin typeface="+mj-lt"/>
            </a:endParaRPr>
          </a:p>
          <a:p>
            <a:endParaRPr lang="en-US" sz="3200" dirty="0">
              <a:latin typeface="+mj-lt"/>
            </a:endParaRPr>
          </a:p>
          <a:p>
            <a:endParaRPr lang="en-US" sz="3200" dirty="0">
              <a:latin typeface="+mj-lt"/>
            </a:endParaRPr>
          </a:p>
          <a:p>
            <a:endParaRPr lang="en-US" sz="3200" dirty="0">
              <a:latin typeface="+mj-lt"/>
            </a:endParaRPr>
          </a:p>
          <a:p>
            <a:r>
              <a:rPr lang="en-US" sz="3200" dirty="0">
                <a:latin typeface="+mj-lt"/>
              </a:rPr>
              <a:t>That is typically information to </a:t>
            </a:r>
            <a:r>
              <a:rPr lang="en-US" sz="3200" b="1" dirty="0">
                <a:latin typeface="+mj-lt"/>
              </a:rPr>
              <a:t>verify your identity</a:t>
            </a:r>
            <a:r>
              <a:rPr lang="en-US" sz="3200" dirty="0">
                <a:latin typeface="+mj-lt"/>
              </a:rPr>
              <a:t> over a phone call.</a:t>
            </a:r>
          </a:p>
        </p:txBody>
      </p:sp>
      <p:pic>
        <p:nvPicPr>
          <p:cNvPr id="13" name="Picture 12">
            <a:extLst>
              <a:ext uri="{FF2B5EF4-FFF2-40B4-BE49-F238E27FC236}">
                <a16:creationId xmlns:a16="http://schemas.microsoft.com/office/drawing/2014/main" id="{F8311E35-23A0-0F38-7E8F-5B36F621F5AD}"/>
              </a:ext>
            </a:extLst>
          </p:cNvPr>
          <p:cNvPicPr>
            <a:picLocks noChangeAspect="1"/>
          </p:cNvPicPr>
          <p:nvPr/>
        </p:nvPicPr>
        <p:blipFill>
          <a:blip r:embed="rId5"/>
          <a:stretch>
            <a:fillRect/>
          </a:stretch>
        </p:blipFill>
        <p:spPr>
          <a:xfrm>
            <a:off x="381000" y="552138"/>
            <a:ext cx="1635002" cy="427085"/>
          </a:xfrm>
          <a:prstGeom prst="rect">
            <a:avLst/>
          </a:prstGeom>
        </p:spPr>
      </p:pic>
      <p:grpSp>
        <p:nvGrpSpPr>
          <p:cNvPr id="23" name="Group 22">
            <a:extLst>
              <a:ext uri="{FF2B5EF4-FFF2-40B4-BE49-F238E27FC236}">
                <a16:creationId xmlns:a16="http://schemas.microsoft.com/office/drawing/2014/main" id="{FA9DC7FE-535B-6F7C-F7C9-06D7B2CCE416}"/>
              </a:ext>
            </a:extLst>
          </p:cNvPr>
          <p:cNvGrpSpPr/>
          <p:nvPr/>
        </p:nvGrpSpPr>
        <p:grpSpPr>
          <a:xfrm>
            <a:off x="13214664" y="3215075"/>
            <a:ext cx="3038899" cy="4724483"/>
            <a:chOff x="13087718" y="2651179"/>
            <a:chExt cx="3038899" cy="4724483"/>
          </a:xfrm>
        </p:grpSpPr>
        <p:pic>
          <p:nvPicPr>
            <p:cNvPr id="21" name="Picture 20">
              <a:extLst>
                <a:ext uri="{FF2B5EF4-FFF2-40B4-BE49-F238E27FC236}">
                  <a16:creationId xmlns:a16="http://schemas.microsoft.com/office/drawing/2014/main" id="{DF8EE54A-65F6-2D41-B006-0813E2AE02B9}"/>
                </a:ext>
              </a:extLst>
            </p:cNvPr>
            <p:cNvPicPr>
              <a:picLocks noChangeAspect="1"/>
            </p:cNvPicPr>
            <p:nvPr/>
          </p:nvPicPr>
          <p:blipFill>
            <a:blip r:embed="rId6"/>
            <a:stretch>
              <a:fillRect/>
            </a:stretch>
          </p:blipFill>
          <p:spPr>
            <a:xfrm>
              <a:off x="13087718" y="2651179"/>
              <a:ext cx="3038899" cy="4134427"/>
            </a:xfrm>
            <a:prstGeom prst="rect">
              <a:avLst/>
            </a:prstGeom>
          </p:spPr>
        </p:pic>
        <p:sp>
          <p:nvSpPr>
            <p:cNvPr id="22" name="Content Placeholder 4">
              <a:extLst>
                <a:ext uri="{FF2B5EF4-FFF2-40B4-BE49-F238E27FC236}">
                  <a16:creationId xmlns:a16="http://schemas.microsoft.com/office/drawing/2014/main" id="{2B03301B-D4B2-95FE-18B8-7F70AF579E2E}"/>
                </a:ext>
              </a:extLst>
            </p:cNvPr>
            <p:cNvSpPr txBox="1">
              <a:spLocks/>
            </p:cNvSpPr>
            <p:nvPr/>
          </p:nvSpPr>
          <p:spPr>
            <a:xfrm>
              <a:off x="13540367" y="6815823"/>
              <a:ext cx="2133600" cy="55983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400" b="1" dirty="0"/>
                <a:t>EXERCISE TIME</a:t>
              </a:r>
            </a:p>
          </p:txBody>
        </p:sp>
      </p:grpSp>
      <p:pic>
        <p:nvPicPr>
          <p:cNvPr id="24" name="Picture 23">
            <a:extLst>
              <a:ext uri="{FF2B5EF4-FFF2-40B4-BE49-F238E27FC236}">
                <a16:creationId xmlns:a16="http://schemas.microsoft.com/office/drawing/2014/main" id="{B3DEF067-B01B-A2C5-A6B4-A16A8F1A7AB9}"/>
              </a:ext>
            </a:extLst>
          </p:cNvPr>
          <p:cNvPicPr>
            <a:picLocks noChangeAspect="1"/>
          </p:cNvPicPr>
          <p:nvPr/>
        </p:nvPicPr>
        <p:blipFill>
          <a:blip r:embed="rId7"/>
          <a:stretch>
            <a:fillRect/>
          </a:stretch>
        </p:blipFill>
        <p:spPr>
          <a:xfrm>
            <a:off x="2895600" y="4076700"/>
            <a:ext cx="5849130" cy="3864758"/>
          </a:xfrm>
          <a:prstGeom prst="rect">
            <a:avLst/>
          </a:prstGeom>
        </p:spPr>
      </p:pic>
      <p:sp>
        <p:nvSpPr>
          <p:cNvPr id="5" name="TextBox 10">
            <a:extLst>
              <a:ext uri="{FF2B5EF4-FFF2-40B4-BE49-F238E27FC236}">
                <a16:creationId xmlns:a16="http://schemas.microsoft.com/office/drawing/2014/main" id="{BC34FC64-DBDC-5E5C-DE12-6C6EAFAADFEC}"/>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51CC12C4-7797-4F01-F96E-168DD1738152}"/>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EED3D8E9-D8DF-0BCD-3844-C931E2BAEEB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023614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E553E-89F8-CA97-4A4E-85D750C449E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AFA1D89-CCB6-30C0-EDDB-C1BBB7AE90B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15" name="TextBox 15">
            <a:extLst>
              <a:ext uri="{FF2B5EF4-FFF2-40B4-BE49-F238E27FC236}">
                <a16:creationId xmlns:a16="http://schemas.microsoft.com/office/drawing/2014/main" id="{4B39B382-58B5-611E-995B-7EA27FF0DCD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a:t>
            </a:fld>
            <a:endParaRPr lang="en-US" sz="1500" b="1" dirty="0">
              <a:solidFill>
                <a:srgbClr val="343434"/>
              </a:solidFill>
              <a:latin typeface="DM Sans Bold"/>
              <a:ea typeface="DM Sans Bold"/>
              <a:cs typeface="DM Sans Bold"/>
              <a:sym typeface="DM Sans Bold"/>
            </a:endParaRPr>
          </a:p>
        </p:txBody>
      </p:sp>
      <p:sp>
        <p:nvSpPr>
          <p:cNvPr id="3" name="Title 1">
            <a:extLst>
              <a:ext uri="{FF2B5EF4-FFF2-40B4-BE49-F238E27FC236}">
                <a16:creationId xmlns:a16="http://schemas.microsoft.com/office/drawing/2014/main" id="{5BA34C79-A73F-DD48-55DF-786B0D2CEA19}"/>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Agenda</a:t>
            </a:r>
            <a:endParaRPr lang="en-BS" sz="4800" b="1" dirty="0"/>
          </a:p>
        </p:txBody>
      </p:sp>
      <p:graphicFrame>
        <p:nvGraphicFramePr>
          <p:cNvPr id="5" name="Content Placeholder 5">
            <a:extLst>
              <a:ext uri="{FF2B5EF4-FFF2-40B4-BE49-F238E27FC236}">
                <a16:creationId xmlns:a16="http://schemas.microsoft.com/office/drawing/2014/main" id="{7909D6FF-E358-D8DE-A77F-E36A1DBAD68C}"/>
              </a:ext>
            </a:extLst>
          </p:cNvPr>
          <p:cNvGraphicFramePr>
            <a:graphicFrameLocks noGrp="1"/>
          </p:cNvGraphicFramePr>
          <p:nvPr>
            <p:extLst>
              <p:ext uri="{D42A27DB-BD31-4B8C-83A1-F6EECF244321}">
                <p14:modId xmlns:p14="http://schemas.microsoft.com/office/powerpoint/2010/main" val="1508543798"/>
              </p:ext>
            </p:extLst>
          </p:nvPr>
        </p:nvGraphicFramePr>
        <p:xfrm>
          <a:off x="950912" y="2757342"/>
          <a:ext cx="16765588" cy="60437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10">
            <a:extLst>
              <a:ext uri="{FF2B5EF4-FFF2-40B4-BE49-F238E27FC236}">
                <a16:creationId xmlns:a16="http://schemas.microsoft.com/office/drawing/2014/main" id="{FB0BC25D-BE20-5C6D-859E-449B6B846280}"/>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9" name="TextBox 11">
            <a:extLst>
              <a:ext uri="{FF2B5EF4-FFF2-40B4-BE49-F238E27FC236}">
                <a16:creationId xmlns:a16="http://schemas.microsoft.com/office/drawing/2014/main" id="{C3D8A83F-890F-BDBA-6D6D-2A8E70638BA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6" name="TextBox 12">
            <a:extLst>
              <a:ext uri="{FF2B5EF4-FFF2-40B4-BE49-F238E27FC236}">
                <a16:creationId xmlns:a16="http://schemas.microsoft.com/office/drawing/2014/main" id="{C887CE1B-0A29-B387-030B-438A22F027DD}"/>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pic>
        <p:nvPicPr>
          <p:cNvPr id="8" name="Picture 7">
            <a:extLst>
              <a:ext uri="{FF2B5EF4-FFF2-40B4-BE49-F238E27FC236}">
                <a16:creationId xmlns:a16="http://schemas.microsoft.com/office/drawing/2014/main" id="{9F28B03C-8413-C907-53F9-C21F19F824F8}"/>
              </a:ext>
            </a:extLst>
          </p:cNvPr>
          <p:cNvPicPr>
            <a:picLocks noChangeAspect="1"/>
          </p:cNvPicPr>
          <p:nvPr/>
        </p:nvPicPr>
        <p:blipFill>
          <a:blip r:embed="rId10"/>
          <a:stretch>
            <a:fillRect/>
          </a:stretch>
        </p:blipFill>
        <p:spPr>
          <a:xfrm>
            <a:off x="381000" y="552138"/>
            <a:ext cx="1635002" cy="427085"/>
          </a:xfrm>
          <a:prstGeom prst="rect">
            <a:avLst/>
          </a:prstGeom>
        </p:spPr>
      </p:pic>
    </p:spTree>
    <p:extLst>
      <p:ext uri="{BB962C8B-B14F-4D97-AF65-F5344CB8AC3E}">
        <p14:creationId xmlns:p14="http://schemas.microsoft.com/office/powerpoint/2010/main" val="265162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63229-ABDC-8D41-E32E-C0CB28897C5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C324C25-27A8-69C6-BA75-3BCB94518E09}"/>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583EDA49-7389-4BD9-3DC3-707942C0D59C}"/>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Who am I? – Let’s OSINT me – AI version</a:t>
            </a:r>
          </a:p>
        </p:txBody>
      </p:sp>
      <p:sp>
        <p:nvSpPr>
          <p:cNvPr id="4" name="TextBox 15">
            <a:extLst>
              <a:ext uri="{FF2B5EF4-FFF2-40B4-BE49-F238E27FC236}">
                <a16:creationId xmlns:a16="http://schemas.microsoft.com/office/drawing/2014/main" id="{A5675FC5-4126-9573-1DCA-D8E29D8C9652}"/>
              </a:ext>
            </a:extLst>
          </p:cNvPr>
          <p:cNvSpPr txBox="1"/>
          <p:nvPr/>
        </p:nvSpPr>
        <p:spPr>
          <a:xfrm>
            <a:off x="16253563" y="9372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20</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B5F7F6C1-7C44-F1A5-7AC7-0D8BDA7CF234}"/>
              </a:ext>
            </a:extLst>
          </p:cNvPr>
          <p:cNvPicPr>
            <a:picLocks noChangeAspect="1"/>
          </p:cNvPicPr>
          <p:nvPr/>
        </p:nvPicPr>
        <p:blipFill>
          <a:blip r:embed="rId5"/>
          <a:stretch>
            <a:fillRect/>
          </a:stretch>
        </p:blipFill>
        <p:spPr>
          <a:xfrm>
            <a:off x="381000" y="552138"/>
            <a:ext cx="1635002" cy="427085"/>
          </a:xfrm>
          <a:prstGeom prst="rect">
            <a:avLst/>
          </a:prstGeom>
        </p:spPr>
      </p:pic>
      <p:sp>
        <p:nvSpPr>
          <p:cNvPr id="10" name="Content Placeholder 4">
            <a:extLst>
              <a:ext uri="{FF2B5EF4-FFF2-40B4-BE49-F238E27FC236}">
                <a16:creationId xmlns:a16="http://schemas.microsoft.com/office/drawing/2014/main" id="{B00F552E-8664-9465-36DD-8170E02EAC8C}"/>
              </a:ext>
            </a:extLst>
          </p:cNvPr>
          <p:cNvSpPr>
            <a:spLocks noGrp="1"/>
          </p:cNvSpPr>
          <p:nvPr>
            <p:ph sz="half" idx="1"/>
          </p:nvPr>
        </p:nvSpPr>
        <p:spPr>
          <a:xfrm>
            <a:off x="860254" y="3848100"/>
            <a:ext cx="8131346" cy="6004284"/>
          </a:xfrm>
        </p:spPr>
        <p:txBody>
          <a:bodyPr>
            <a:normAutofit/>
          </a:bodyPr>
          <a:lstStyle/>
          <a:p>
            <a:pPr marL="0" indent="0">
              <a:buNone/>
            </a:pPr>
            <a:r>
              <a:rPr lang="en-US" sz="2400" b="1" dirty="0"/>
              <a:t>🛡️ Career Highlights</a:t>
            </a:r>
          </a:p>
          <a:p>
            <a:pPr marL="0" indent="0">
              <a:buNone/>
            </a:pPr>
            <a:endParaRPr lang="en-US" sz="2400" dirty="0"/>
          </a:p>
          <a:p>
            <a:pPr marL="0" indent="0">
              <a:buNone/>
            </a:pPr>
            <a:r>
              <a:rPr lang="en-US" sz="2400" b="1" dirty="0"/>
              <a:t>Top EC-Council Ethical Hacker:</a:t>
            </a:r>
            <a:r>
              <a:rPr lang="en-US" sz="2400" dirty="0"/>
              <a:t> In January 2022, Pedro Vieira achieved the highest score globally on the EC-Council’s Certified Ethical Hacker (C|EH) Practical exam, earning the prestigious C|EH Master credential. </a:t>
            </a:r>
          </a:p>
          <a:p>
            <a:pPr marL="0" indent="0">
              <a:buNone/>
            </a:pPr>
            <a:endParaRPr lang="en-US" sz="2400" dirty="0"/>
          </a:p>
          <a:p>
            <a:pPr marL="0" indent="0">
              <a:buNone/>
            </a:pPr>
            <a:r>
              <a:rPr lang="en-US" sz="2400" b="1" dirty="0"/>
              <a:t>Conference Speaker:</a:t>
            </a:r>
            <a:r>
              <a:rPr lang="en-US" sz="2400" dirty="0"/>
              <a:t> Pedro was a featured speaker at RootedCON Portugal 2024, one of the country's leading cybersecurity conferences. His talk, titled “OSINT. Beware your data is out there,” explored how publicly available information can be used to uncover sensitive data and highlighted the importance of privacy awareness.</a:t>
            </a:r>
            <a:endParaRPr lang="en-US" sz="2000" dirty="0"/>
          </a:p>
        </p:txBody>
      </p:sp>
      <p:sp>
        <p:nvSpPr>
          <p:cNvPr id="12" name="Content Placeholder 4">
            <a:extLst>
              <a:ext uri="{FF2B5EF4-FFF2-40B4-BE49-F238E27FC236}">
                <a16:creationId xmlns:a16="http://schemas.microsoft.com/office/drawing/2014/main" id="{BE5E79BA-01CE-E6BE-9A9B-333CEBB314E8}"/>
              </a:ext>
            </a:extLst>
          </p:cNvPr>
          <p:cNvSpPr txBox="1">
            <a:spLocks/>
          </p:cNvSpPr>
          <p:nvPr/>
        </p:nvSpPr>
        <p:spPr>
          <a:xfrm>
            <a:off x="9242254" y="3848100"/>
            <a:ext cx="8131346" cy="60042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BS" sz="2400" b="1" dirty="0"/>
              <a:t>🧰 </a:t>
            </a:r>
            <a:r>
              <a:rPr lang="en-US" sz="2400" b="1" dirty="0"/>
              <a:t>OSINT Contributions</a:t>
            </a:r>
          </a:p>
          <a:p>
            <a:pPr marL="0" indent="0">
              <a:buNone/>
            </a:pPr>
            <a:endParaRPr lang="en-US" sz="2400" b="1" dirty="0"/>
          </a:p>
          <a:p>
            <a:pPr marL="0" indent="0">
              <a:buNone/>
            </a:pPr>
            <a:r>
              <a:rPr lang="en-US" sz="2400" b="1" dirty="0"/>
              <a:t>GitHub Repository:</a:t>
            </a:r>
            <a:r>
              <a:rPr lang="en-US" sz="2400" dirty="0"/>
              <a:t> Pedro maintains a comprehensive GitHub repository dedicated to OSINT. This resource includes:</a:t>
            </a:r>
          </a:p>
          <a:p>
            <a:pPr lvl="1"/>
            <a:r>
              <a:rPr lang="en-US" dirty="0"/>
              <a:t>Guides and notes on OSINT techniques</a:t>
            </a:r>
          </a:p>
          <a:p>
            <a:pPr lvl="1"/>
            <a:r>
              <a:rPr lang="en-US" dirty="0"/>
              <a:t>Write-ups from platforms like TraceLabs and Hacktoria</a:t>
            </a:r>
          </a:p>
          <a:p>
            <a:pPr lvl="1"/>
            <a:r>
              <a:rPr lang="en-US" dirty="0"/>
              <a:t>Training materials and curated tool lists</a:t>
            </a:r>
          </a:p>
          <a:p>
            <a:pPr lvl="1"/>
            <a:r>
              <a:rPr lang="en-US" dirty="0"/>
              <a:t>Links to OSINT handbooks and educational videos</a:t>
            </a:r>
          </a:p>
          <a:p>
            <a:pPr marL="0" indent="0">
              <a:buNone/>
            </a:pPr>
            <a:endParaRPr lang="en-US" sz="2400" dirty="0"/>
          </a:p>
          <a:p>
            <a:pPr marL="0" indent="0">
              <a:buNone/>
            </a:pPr>
            <a:r>
              <a:rPr lang="en-BS" sz="2400" b="1" dirty="0"/>
              <a:t>💼 </a:t>
            </a:r>
            <a:r>
              <a:rPr lang="en-US" sz="2400" b="1" dirty="0"/>
              <a:t>Professional Role</a:t>
            </a:r>
          </a:p>
          <a:p>
            <a:pPr marL="0" indent="0">
              <a:buNone/>
            </a:pPr>
            <a:r>
              <a:rPr lang="en-US" sz="2400" dirty="0"/>
              <a:t>Cybersecurity Engineer at Bosch: Pedro has been serving as a cybersecurity engineer at Bosch Group in Braga, Portugal, since January 2020.</a:t>
            </a:r>
            <a:endParaRPr lang="en-BS" sz="2400" dirty="0"/>
          </a:p>
        </p:txBody>
      </p:sp>
      <p:sp>
        <p:nvSpPr>
          <p:cNvPr id="14" name="Content Placeholder 4">
            <a:extLst>
              <a:ext uri="{FF2B5EF4-FFF2-40B4-BE49-F238E27FC236}">
                <a16:creationId xmlns:a16="http://schemas.microsoft.com/office/drawing/2014/main" id="{2FB58449-EB7B-EFD1-CADD-8323417717C7}"/>
              </a:ext>
            </a:extLst>
          </p:cNvPr>
          <p:cNvSpPr txBox="1">
            <a:spLocks/>
          </p:cNvSpPr>
          <p:nvPr/>
        </p:nvSpPr>
        <p:spPr>
          <a:xfrm>
            <a:off x="1828800" y="2628900"/>
            <a:ext cx="16154400" cy="982662"/>
          </a:xfrm>
          <a:prstGeom prst="rect">
            <a:avLst/>
          </a:prstGeom>
        </p:spPr>
        <p:txBody>
          <a:bodyPr vert="horz" lIns="91440" tIns="45720" rIns="91440" bIns="45720" rtlCol="0" anchor="ctr">
            <a:normAutofit fontScale="925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400" dirty="0"/>
              <a:t>What can you tell me about "Pedro Vieira". He is into cybersecurity and OSINT?</a:t>
            </a:r>
          </a:p>
          <a:p>
            <a:pPr marL="0" indent="0">
              <a:buNone/>
            </a:pPr>
            <a:r>
              <a:rPr lang="en-US" sz="2400" dirty="0"/>
              <a:t>Pedro Vieira is a notable Portuguese cybersecurity professional with a strong focus on ethical hacking and open-source intelligence (OSINT).</a:t>
            </a:r>
          </a:p>
        </p:txBody>
      </p:sp>
      <p:pic>
        <p:nvPicPr>
          <p:cNvPr id="23" name="Picture 22">
            <a:extLst>
              <a:ext uri="{FF2B5EF4-FFF2-40B4-BE49-F238E27FC236}">
                <a16:creationId xmlns:a16="http://schemas.microsoft.com/office/drawing/2014/main" id="{75C75203-B609-3239-3AE2-2581B0E52316}"/>
              </a:ext>
            </a:extLst>
          </p:cNvPr>
          <p:cNvPicPr>
            <a:picLocks noChangeAspect="1"/>
          </p:cNvPicPr>
          <p:nvPr/>
        </p:nvPicPr>
        <p:blipFill>
          <a:blip r:embed="rId6"/>
          <a:stretch>
            <a:fillRect/>
          </a:stretch>
        </p:blipFill>
        <p:spPr>
          <a:xfrm>
            <a:off x="990600" y="2776349"/>
            <a:ext cx="679314" cy="679314"/>
          </a:xfrm>
          <a:prstGeom prst="rect">
            <a:avLst/>
          </a:prstGeom>
        </p:spPr>
      </p:pic>
      <p:pic>
        <p:nvPicPr>
          <p:cNvPr id="29" name="Picture 28">
            <a:extLst>
              <a:ext uri="{FF2B5EF4-FFF2-40B4-BE49-F238E27FC236}">
                <a16:creationId xmlns:a16="http://schemas.microsoft.com/office/drawing/2014/main" id="{96CFAFD3-9FCE-AC79-7648-45F48A0B83B2}"/>
              </a:ext>
            </a:extLst>
          </p:cNvPr>
          <p:cNvPicPr>
            <a:picLocks noChangeAspect="1"/>
          </p:cNvPicPr>
          <p:nvPr/>
        </p:nvPicPr>
        <p:blipFill>
          <a:blip r:embed="rId7"/>
          <a:stretch>
            <a:fillRect/>
          </a:stretch>
        </p:blipFill>
        <p:spPr>
          <a:xfrm>
            <a:off x="15500895" y="1165714"/>
            <a:ext cx="1819529" cy="1819529"/>
          </a:xfrm>
          <a:prstGeom prst="rect">
            <a:avLst/>
          </a:prstGeom>
        </p:spPr>
      </p:pic>
      <p:sp>
        <p:nvSpPr>
          <p:cNvPr id="5" name="TextBox 10">
            <a:extLst>
              <a:ext uri="{FF2B5EF4-FFF2-40B4-BE49-F238E27FC236}">
                <a16:creationId xmlns:a16="http://schemas.microsoft.com/office/drawing/2014/main" id="{54A11EC6-B886-E6D8-FB29-76FD7E9F7A64}"/>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8FC780E3-643E-7557-9CB1-4E8A36362ACE}"/>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12488CFC-AD7C-E1C2-6DEE-02574703D47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885156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5F35E-1DCB-9FD7-F112-F035BCAAF86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B2E8966-C2BA-6ED5-DF5A-DDE64500849B}"/>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7446895-EDED-B20E-F93C-5D5C39899B4D}"/>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Improve the search or “Go lazy” – Go IA</a:t>
            </a:r>
          </a:p>
        </p:txBody>
      </p:sp>
      <p:sp>
        <p:nvSpPr>
          <p:cNvPr id="4" name="TextBox 15">
            <a:extLst>
              <a:ext uri="{FF2B5EF4-FFF2-40B4-BE49-F238E27FC236}">
                <a16:creationId xmlns:a16="http://schemas.microsoft.com/office/drawing/2014/main" id="{62B65F1C-A418-F53C-F5A8-35C112A9E678}"/>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21</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B51F23EA-18C8-BCF8-DBE3-EF8BE4C0CA81}"/>
              </a:ext>
            </a:extLst>
          </p:cNvPr>
          <p:cNvSpPr>
            <a:spLocks noGrp="1"/>
          </p:cNvSpPr>
          <p:nvPr>
            <p:ph idx="1"/>
          </p:nvPr>
        </p:nvSpPr>
        <p:spPr>
          <a:xfrm>
            <a:off x="860253" y="2854845"/>
            <a:ext cx="16940157" cy="6081191"/>
          </a:xfrm>
        </p:spPr>
        <p:txBody>
          <a:bodyPr>
            <a:normAutofit/>
          </a:bodyPr>
          <a:lstStyle/>
          <a:p>
            <a:r>
              <a:rPr lang="en-US" sz="3200" dirty="0">
                <a:latin typeface="+mj-lt"/>
              </a:rPr>
              <a:t>LLMs are like search engines on steroids</a:t>
            </a:r>
          </a:p>
          <a:p>
            <a:endParaRPr lang="en-US" sz="3200" b="1" dirty="0">
              <a:latin typeface="+mj-lt"/>
            </a:endParaRPr>
          </a:p>
          <a:p>
            <a:r>
              <a:rPr lang="en-US" sz="3200" b="1" dirty="0">
                <a:latin typeface="+mj-lt"/>
              </a:rPr>
              <a:t>LLMS / Chatbots</a:t>
            </a:r>
          </a:p>
          <a:p>
            <a:pPr lvl="1"/>
            <a:r>
              <a:rPr lang="en-US" sz="2800" dirty="0">
                <a:latin typeface="+mj-lt"/>
              </a:rPr>
              <a:t>ChatGPT (</a:t>
            </a:r>
            <a:r>
              <a:rPr lang="en-US"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Grok  (</a:t>
            </a:r>
            <a:r>
              <a:rPr lang="en-US" sz="28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Claude  (</a:t>
            </a:r>
            <a:r>
              <a:rPr lang="en-US" sz="28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2800" dirty="0">
                <a:latin typeface="+mj-lt"/>
              </a:rPr>
              <a:t>)</a:t>
            </a:r>
          </a:p>
          <a:p>
            <a:endParaRPr lang="en-US" sz="3200" dirty="0">
              <a:latin typeface="+mj-lt"/>
            </a:endParaRPr>
          </a:p>
          <a:p>
            <a:pPr marL="0" indent="0">
              <a:buNone/>
            </a:pPr>
            <a:r>
              <a:rPr lang="en-US" sz="3200" dirty="0">
                <a:latin typeface="+mj-lt"/>
              </a:rPr>
              <a:t>Models are bound by rules. They often don’t provide personal information</a:t>
            </a:r>
          </a:p>
          <a:p>
            <a:pPr marL="0" indent="0">
              <a:buNone/>
            </a:pPr>
            <a:r>
              <a:rPr lang="en-US" sz="3200" dirty="0">
                <a:latin typeface="+mj-lt"/>
              </a:rPr>
              <a:t>Well, at least some commercial models</a:t>
            </a:r>
          </a:p>
        </p:txBody>
      </p:sp>
      <p:pic>
        <p:nvPicPr>
          <p:cNvPr id="13" name="Picture 12">
            <a:extLst>
              <a:ext uri="{FF2B5EF4-FFF2-40B4-BE49-F238E27FC236}">
                <a16:creationId xmlns:a16="http://schemas.microsoft.com/office/drawing/2014/main" id="{62EE4209-7F24-7A17-2623-EAD1598962D3}"/>
              </a:ext>
            </a:extLst>
          </p:cNvPr>
          <p:cNvPicPr>
            <a:picLocks noChangeAspect="1"/>
          </p:cNvPicPr>
          <p:nvPr/>
        </p:nvPicPr>
        <p:blipFill>
          <a:blip r:embed="rId8"/>
          <a:stretch>
            <a:fillRect/>
          </a:stretch>
        </p:blipFill>
        <p:spPr>
          <a:xfrm>
            <a:off x="381000" y="552138"/>
            <a:ext cx="1635002" cy="427085"/>
          </a:xfrm>
          <a:prstGeom prst="rect">
            <a:avLst/>
          </a:prstGeom>
        </p:spPr>
      </p:pic>
      <p:grpSp>
        <p:nvGrpSpPr>
          <p:cNvPr id="7" name="Group 6">
            <a:extLst>
              <a:ext uri="{FF2B5EF4-FFF2-40B4-BE49-F238E27FC236}">
                <a16:creationId xmlns:a16="http://schemas.microsoft.com/office/drawing/2014/main" id="{367CE0C6-9183-A56A-7C2A-E5E513B70A6F}"/>
              </a:ext>
            </a:extLst>
          </p:cNvPr>
          <p:cNvGrpSpPr/>
          <p:nvPr/>
        </p:nvGrpSpPr>
        <p:grpSpPr>
          <a:xfrm>
            <a:off x="13696511" y="3280039"/>
            <a:ext cx="3038899" cy="4724483"/>
            <a:chOff x="13087718" y="2651179"/>
            <a:chExt cx="3038899" cy="4724483"/>
          </a:xfrm>
        </p:grpSpPr>
        <p:pic>
          <p:nvPicPr>
            <p:cNvPr id="8" name="Picture 7">
              <a:extLst>
                <a:ext uri="{FF2B5EF4-FFF2-40B4-BE49-F238E27FC236}">
                  <a16:creationId xmlns:a16="http://schemas.microsoft.com/office/drawing/2014/main" id="{ED76227F-FD6C-1110-1E31-B1FEE683B34D}"/>
                </a:ext>
              </a:extLst>
            </p:cNvPr>
            <p:cNvPicPr>
              <a:picLocks noChangeAspect="1"/>
            </p:cNvPicPr>
            <p:nvPr/>
          </p:nvPicPr>
          <p:blipFill>
            <a:blip r:embed="rId9"/>
            <a:stretch>
              <a:fillRect/>
            </a:stretch>
          </p:blipFill>
          <p:spPr>
            <a:xfrm>
              <a:off x="13087718" y="2651179"/>
              <a:ext cx="3038899" cy="4134427"/>
            </a:xfrm>
            <a:prstGeom prst="rect">
              <a:avLst/>
            </a:prstGeom>
          </p:spPr>
        </p:pic>
        <p:sp>
          <p:nvSpPr>
            <p:cNvPr id="9" name="Content Placeholder 4">
              <a:extLst>
                <a:ext uri="{FF2B5EF4-FFF2-40B4-BE49-F238E27FC236}">
                  <a16:creationId xmlns:a16="http://schemas.microsoft.com/office/drawing/2014/main" id="{A3865A49-2B2A-D071-7B05-55C00F08AB56}"/>
                </a:ext>
              </a:extLst>
            </p:cNvPr>
            <p:cNvSpPr txBox="1">
              <a:spLocks/>
            </p:cNvSpPr>
            <p:nvPr/>
          </p:nvSpPr>
          <p:spPr>
            <a:xfrm>
              <a:off x="13540367" y="6815823"/>
              <a:ext cx="2133600" cy="55983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400" b="1" dirty="0"/>
                <a:t>EXERCISE TIME</a:t>
              </a:r>
            </a:p>
          </p:txBody>
        </p:sp>
      </p:grpSp>
      <p:sp>
        <p:nvSpPr>
          <p:cNvPr id="5" name="TextBox 10">
            <a:extLst>
              <a:ext uri="{FF2B5EF4-FFF2-40B4-BE49-F238E27FC236}">
                <a16:creationId xmlns:a16="http://schemas.microsoft.com/office/drawing/2014/main" id="{44CCB215-1079-EBE7-C5B1-FB9F02267110}"/>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DA1B1A80-50C7-181C-2AA3-7D3BECC9D38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0" name="TextBox 12">
            <a:extLst>
              <a:ext uri="{FF2B5EF4-FFF2-40B4-BE49-F238E27FC236}">
                <a16:creationId xmlns:a16="http://schemas.microsoft.com/office/drawing/2014/main" id="{73277BB9-29B0-D1E6-4874-1D28F33A44E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849123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6F647-F79A-5799-A758-266F84933F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35D52BD-6B6D-8A0F-E307-CF26D7208F5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68D74FF7-C19A-8752-18EE-EC0D9405850C}"/>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Search in the past - The internet knows and doesn’t forget</a:t>
            </a:r>
          </a:p>
        </p:txBody>
      </p:sp>
      <p:sp>
        <p:nvSpPr>
          <p:cNvPr id="4" name="TextBox 15">
            <a:extLst>
              <a:ext uri="{FF2B5EF4-FFF2-40B4-BE49-F238E27FC236}">
                <a16:creationId xmlns:a16="http://schemas.microsoft.com/office/drawing/2014/main" id="{BC0828CF-410C-131E-9081-A9497084B850}"/>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22</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C0669ECF-8DE6-E89D-1C74-CC62D66E1DA9}"/>
              </a:ext>
            </a:extLst>
          </p:cNvPr>
          <p:cNvSpPr>
            <a:spLocks noGrp="1"/>
          </p:cNvSpPr>
          <p:nvPr>
            <p:ph idx="1"/>
          </p:nvPr>
        </p:nvSpPr>
        <p:spPr>
          <a:xfrm>
            <a:off x="860253" y="2854845"/>
            <a:ext cx="16940157" cy="6081191"/>
          </a:xfrm>
        </p:spPr>
        <p:txBody>
          <a:bodyPr>
            <a:normAutofit/>
          </a:bodyPr>
          <a:lstStyle/>
          <a:p>
            <a:r>
              <a:rPr lang="en-US" sz="3200" dirty="0">
                <a:latin typeface="+mj-lt"/>
              </a:rPr>
              <a:t>Posted information in private mode can be made publicly and world available by someone else</a:t>
            </a:r>
          </a:p>
          <a:p>
            <a:r>
              <a:rPr lang="en-US" sz="3200" dirty="0">
                <a:latin typeface="+mj-lt"/>
              </a:rPr>
              <a:t>When information is posted</a:t>
            </a:r>
          </a:p>
          <a:p>
            <a:pPr lvl="1"/>
            <a:r>
              <a:rPr lang="en-US" sz="2800" dirty="0">
                <a:latin typeface="+mj-lt"/>
              </a:rPr>
              <a:t>Shows where you are at that time (habits &amp; routines)</a:t>
            </a:r>
          </a:p>
          <a:p>
            <a:endParaRPr lang="en-US" sz="3200" dirty="0">
              <a:latin typeface="+mj-lt"/>
            </a:endParaRPr>
          </a:p>
          <a:p>
            <a:r>
              <a:rPr lang="en-US" sz="3200" dirty="0">
                <a:latin typeface="+mj-lt"/>
              </a:rPr>
              <a:t>The internet has memory</a:t>
            </a:r>
          </a:p>
          <a:p>
            <a:pPr lvl="1"/>
            <a:r>
              <a:rPr lang="en-US" sz="2800" dirty="0">
                <a:latin typeface="+mj-lt"/>
              </a:rPr>
              <a:t>Arquivo.pt (</a:t>
            </a:r>
            <a:r>
              <a:rPr lang="en-US" sz="2800" dirty="0">
                <a:solidFill>
                  <a:schemeClr val="accent6">
                    <a:lumMod val="60000"/>
                    <a:lumOff val="4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pPr lvl="2"/>
            <a:r>
              <a:rPr lang="en-US" sz="2400" dirty="0">
                <a:latin typeface="+mj-lt"/>
              </a:rPr>
              <a:t>Example (</a:t>
            </a:r>
            <a:r>
              <a:rPr lang="en-US" sz="24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2400" dirty="0">
                <a:latin typeface="+mj-lt"/>
              </a:rPr>
              <a:t>)</a:t>
            </a:r>
          </a:p>
          <a:p>
            <a:pPr lvl="1"/>
            <a:r>
              <a:rPr lang="en-US" sz="2800" dirty="0">
                <a:latin typeface="+mj-lt"/>
              </a:rPr>
              <a:t>Internet Archive - Wayback Machine (</a:t>
            </a:r>
            <a:r>
              <a:rPr lang="en-US" sz="28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2800" dirty="0">
                <a:latin typeface="+mj-lt"/>
              </a:rPr>
              <a:t>)</a:t>
            </a:r>
          </a:p>
          <a:p>
            <a:pPr lvl="1"/>
            <a:endParaRPr lang="en-US" sz="3600" dirty="0">
              <a:latin typeface="+mj-lt"/>
            </a:endParaRPr>
          </a:p>
          <a:p>
            <a:pPr lvl="2"/>
            <a:r>
              <a:rPr lang="en-US" sz="2400" dirty="0">
                <a:latin typeface="+mj-lt"/>
              </a:rPr>
              <a:t>Example (</a:t>
            </a:r>
            <a:r>
              <a:rPr lang="en-US" sz="2400"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sz="2400" dirty="0">
                <a:latin typeface="+mj-lt"/>
              </a:rPr>
              <a:t>)</a:t>
            </a:r>
          </a:p>
        </p:txBody>
      </p:sp>
      <p:pic>
        <p:nvPicPr>
          <p:cNvPr id="13" name="Picture 12">
            <a:extLst>
              <a:ext uri="{FF2B5EF4-FFF2-40B4-BE49-F238E27FC236}">
                <a16:creationId xmlns:a16="http://schemas.microsoft.com/office/drawing/2014/main" id="{A1655D1E-34C1-65B6-583B-B7AE7F316F54}"/>
              </a:ext>
            </a:extLst>
          </p:cNvPr>
          <p:cNvPicPr>
            <a:picLocks noChangeAspect="1"/>
          </p:cNvPicPr>
          <p:nvPr/>
        </p:nvPicPr>
        <p:blipFill>
          <a:blip r:embed="rId9"/>
          <a:stretch>
            <a:fillRect/>
          </a:stretch>
        </p:blipFill>
        <p:spPr>
          <a:xfrm>
            <a:off x="381000" y="552138"/>
            <a:ext cx="1635002" cy="427085"/>
          </a:xfrm>
          <a:prstGeom prst="rect">
            <a:avLst/>
          </a:prstGeom>
        </p:spPr>
      </p:pic>
      <p:sp>
        <p:nvSpPr>
          <p:cNvPr id="5" name="Freeform 4">
            <a:extLst>
              <a:ext uri="{FF2B5EF4-FFF2-40B4-BE49-F238E27FC236}">
                <a16:creationId xmlns:a16="http://schemas.microsoft.com/office/drawing/2014/main" id="{628BB455-B560-3F2D-9253-141DBAC9BC72}"/>
              </a:ext>
            </a:extLst>
          </p:cNvPr>
          <p:cNvSpPr/>
          <p:nvPr/>
        </p:nvSpPr>
        <p:spPr>
          <a:xfrm>
            <a:off x="13479588" y="4152900"/>
            <a:ext cx="3543300" cy="4086576"/>
          </a:xfrm>
          <a:custGeom>
            <a:avLst/>
            <a:gdLst/>
            <a:ahLst/>
            <a:cxnLst/>
            <a:rect l="l" t="t" r="r" b="b"/>
            <a:pathLst>
              <a:path w="4355876" h="6337915">
                <a:moveTo>
                  <a:pt x="0" y="0"/>
                </a:moveTo>
                <a:lnTo>
                  <a:pt x="4355877" y="0"/>
                </a:lnTo>
                <a:lnTo>
                  <a:pt x="4355877" y="6337915"/>
                </a:lnTo>
                <a:lnTo>
                  <a:pt x="0" y="63379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BS" dirty="0"/>
          </a:p>
        </p:txBody>
      </p:sp>
      <p:pic>
        <p:nvPicPr>
          <p:cNvPr id="7" name="Picture 6">
            <a:extLst>
              <a:ext uri="{FF2B5EF4-FFF2-40B4-BE49-F238E27FC236}">
                <a16:creationId xmlns:a16="http://schemas.microsoft.com/office/drawing/2014/main" id="{F5273E53-CBA6-93A3-33A3-677A8C3EC88B}"/>
              </a:ext>
            </a:extLst>
          </p:cNvPr>
          <p:cNvPicPr>
            <a:picLocks noChangeAspect="1"/>
          </p:cNvPicPr>
          <p:nvPr/>
        </p:nvPicPr>
        <p:blipFill>
          <a:blip r:embed="rId12"/>
          <a:stretch>
            <a:fillRect/>
          </a:stretch>
        </p:blipFill>
        <p:spPr>
          <a:xfrm>
            <a:off x="1676400" y="7185117"/>
            <a:ext cx="10117303" cy="625383"/>
          </a:xfrm>
          <a:prstGeom prst="rect">
            <a:avLst/>
          </a:prstGeom>
        </p:spPr>
      </p:pic>
      <p:sp>
        <p:nvSpPr>
          <p:cNvPr id="6" name="TextBox 10">
            <a:extLst>
              <a:ext uri="{FF2B5EF4-FFF2-40B4-BE49-F238E27FC236}">
                <a16:creationId xmlns:a16="http://schemas.microsoft.com/office/drawing/2014/main" id="{C309A212-BCDE-985C-C335-6C95603108E0}"/>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AAF6779B-EA2E-25C0-8079-EAF6029963CA}"/>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7E5D1135-FAFC-EC95-A3E6-5F78FE2E3DB1}"/>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4109711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EFB5A-0C7A-7D9A-C94A-9D0F3EE1B0A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163C20-AE70-3D5F-EC00-F7D493E7361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11B753D3-C686-ACA0-0C74-C7FE45AB9317}"/>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Profile</a:t>
            </a:r>
          </a:p>
        </p:txBody>
      </p:sp>
      <p:sp>
        <p:nvSpPr>
          <p:cNvPr id="4" name="TextBox 15">
            <a:extLst>
              <a:ext uri="{FF2B5EF4-FFF2-40B4-BE49-F238E27FC236}">
                <a16:creationId xmlns:a16="http://schemas.microsoft.com/office/drawing/2014/main" id="{CBE4D40E-A1B2-8C40-1DF3-C26DDB86874B}"/>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23</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EC916B19-567F-63FD-B6B5-E4DC7A94E657}"/>
              </a:ext>
            </a:extLst>
          </p:cNvPr>
          <p:cNvSpPr>
            <a:spLocks noGrp="1"/>
          </p:cNvSpPr>
          <p:nvPr>
            <p:ph idx="1"/>
          </p:nvPr>
        </p:nvSpPr>
        <p:spPr>
          <a:xfrm>
            <a:off x="860253" y="2854845"/>
            <a:ext cx="16940157" cy="6081191"/>
          </a:xfrm>
        </p:spPr>
        <p:txBody>
          <a:bodyPr>
            <a:normAutofit fontScale="92500" lnSpcReduction="10000"/>
          </a:bodyPr>
          <a:lstStyle/>
          <a:p>
            <a:r>
              <a:rPr lang="en-US" sz="3200" dirty="0">
                <a:latin typeface="+mj-lt"/>
              </a:rPr>
              <a:t>Phone number (Years using the same number)</a:t>
            </a:r>
          </a:p>
          <a:p>
            <a:pPr lvl="1"/>
            <a:r>
              <a:rPr lang="en-US" sz="2800" dirty="0">
                <a:latin typeface="+mj-lt"/>
              </a:rPr>
              <a:t>Sync.Me (</a:t>
            </a:r>
            <a:r>
              <a:rPr lang="en-US"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r>
              <a:rPr lang="en-US" sz="3200" dirty="0">
                <a:latin typeface="+mj-lt"/>
              </a:rPr>
              <a:t>Username</a:t>
            </a:r>
          </a:p>
          <a:p>
            <a:pPr lvl="1"/>
            <a:r>
              <a:rPr lang="en-US" sz="2800" dirty="0">
                <a:latin typeface="+mj-lt"/>
              </a:rPr>
              <a:t>WhatsMyName (</a:t>
            </a:r>
            <a:r>
              <a:rPr lang="en-US" sz="28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2800" dirty="0">
                <a:latin typeface="+mj-lt"/>
              </a:rPr>
              <a:t>)</a:t>
            </a:r>
          </a:p>
          <a:p>
            <a:r>
              <a:rPr lang="en-US" sz="3200" dirty="0">
                <a:latin typeface="+mj-lt"/>
              </a:rPr>
              <a:t>Email (Username reuse)</a:t>
            </a:r>
          </a:p>
          <a:p>
            <a:pPr lvl="1"/>
            <a:r>
              <a:rPr lang="en-US" sz="2800" dirty="0">
                <a:latin typeface="+mj-lt"/>
              </a:rPr>
              <a:t>Gmail (</a:t>
            </a:r>
            <a:r>
              <a:rPr lang="en-US" sz="2800" u="sng"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2800" dirty="0">
                <a:latin typeface="+mj-lt"/>
              </a:rPr>
              <a:t>)</a:t>
            </a:r>
          </a:p>
          <a:p>
            <a:r>
              <a:rPr lang="en-US" sz="3200" dirty="0">
                <a:latin typeface="+mj-lt"/>
              </a:rPr>
              <a:t>Social Networks (Same username)</a:t>
            </a:r>
          </a:p>
          <a:p>
            <a:pPr lvl="1"/>
            <a:r>
              <a:rPr lang="en-US" sz="2800" dirty="0">
                <a:latin typeface="+mj-lt"/>
              </a:rPr>
              <a:t>Facebook (</a:t>
            </a:r>
            <a:r>
              <a:rPr lang="en-US" sz="2800" u="sng"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LinkedIn (</a:t>
            </a:r>
            <a:r>
              <a:rPr lang="en-US" sz="2800" u="sng"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Tinder (</a:t>
            </a:r>
            <a:r>
              <a:rPr lang="en-US" sz="2800" b="1" dirty="0">
                <a:solidFill>
                  <a:schemeClr val="accent6">
                    <a:lumMod val="50000"/>
                  </a:schemeClr>
                </a:solidFill>
                <a:latin typeface="+mj-lt"/>
                <a:hlinkClick r:id="rId10">
                  <a:extLst>
                    <a:ext uri="{A12FA001-AC4F-418D-AE19-62706E023703}">
                      <ahyp:hlinkClr xmlns:ahyp="http://schemas.microsoft.com/office/drawing/2018/hyperlinkcolor" val="tx"/>
                    </a:ext>
                  </a:extLst>
                </a:hlinkClick>
              </a:rPr>
              <a:t>link</a:t>
            </a:r>
            <a:r>
              <a:rPr lang="en-US" sz="2800" dirty="0">
                <a:latin typeface="+mj-lt"/>
              </a:rPr>
              <a:t>) (</a:t>
            </a:r>
            <a:r>
              <a:rPr lang="en-US" sz="2800" b="1" dirty="0">
                <a:solidFill>
                  <a:schemeClr val="accent6">
                    <a:lumMod val="50000"/>
                  </a:schemeClr>
                </a:solidFill>
                <a:latin typeface="+mj-lt"/>
                <a:hlinkClick r:id="rId11">
                  <a:extLst>
                    <a:ext uri="{A12FA001-AC4F-418D-AE19-62706E023703}">
                      <ahyp:hlinkClr xmlns:ahyp="http://schemas.microsoft.com/office/drawing/2018/hyperlinkcolor" val="tx"/>
                    </a:ext>
                  </a:extLst>
                </a:hlinkClick>
              </a:rPr>
              <a:t>link</a:t>
            </a:r>
            <a:r>
              <a:rPr lang="en-US" sz="2800" dirty="0">
                <a:latin typeface="+mj-lt"/>
              </a:rPr>
              <a:t>)</a:t>
            </a:r>
          </a:p>
          <a:p>
            <a:endParaRPr lang="pt-BR" sz="3200" dirty="0">
              <a:latin typeface="+mj-lt"/>
            </a:endParaRPr>
          </a:p>
          <a:p>
            <a:r>
              <a:rPr lang="pt-BR" sz="3200" dirty="0">
                <a:latin typeface="+mj-lt"/>
              </a:rPr>
              <a:t>If you don’t have an account, I can create one and reach your friends.</a:t>
            </a:r>
          </a:p>
        </p:txBody>
      </p:sp>
      <p:pic>
        <p:nvPicPr>
          <p:cNvPr id="13" name="Picture 12">
            <a:extLst>
              <a:ext uri="{FF2B5EF4-FFF2-40B4-BE49-F238E27FC236}">
                <a16:creationId xmlns:a16="http://schemas.microsoft.com/office/drawing/2014/main" id="{70D25A5B-B673-5E71-8C32-DEFD7B7C90A9}"/>
              </a:ext>
            </a:extLst>
          </p:cNvPr>
          <p:cNvPicPr>
            <a:picLocks noChangeAspect="1"/>
          </p:cNvPicPr>
          <p:nvPr/>
        </p:nvPicPr>
        <p:blipFill>
          <a:blip r:embed="rId12"/>
          <a:stretch>
            <a:fillRect/>
          </a:stretch>
        </p:blipFill>
        <p:spPr>
          <a:xfrm>
            <a:off x="381000" y="552138"/>
            <a:ext cx="1635002" cy="427085"/>
          </a:xfrm>
          <a:prstGeom prst="rect">
            <a:avLst/>
          </a:prstGeom>
        </p:spPr>
      </p:pic>
      <p:pic>
        <p:nvPicPr>
          <p:cNvPr id="10" name="Picture 9">
            <a:extLst>
              <a:ext uri="{FF2B5EF4-FFF2-40B4-BE49-F238E27FC236}">
                <a16:creationId xmlns:a16="http://schemas.microsoft.com/office/drawing/2014/main" id="{135FCF9C-4EFB-6521-8AEF-0C77406AA44A}"/>
              </a:ext>
            </a:extLst>
          </p:cNvPr>
          <p:cNvPicPr>
            <a:picLocks noChangeAspect="1"/>
          </p:cNvPicPr>
          <p:nvPr/>
        </p:nvPicPr>
        <p:blipFill>
          <a:blip r:embed="rId13"/>
          <a:stretch>
            <a:fillRect/>
          </a:stretch>
        </p:blipFill>
        <p:spPr>
          <a:xfrm>
            <a:off x="11404879" y="2967049"/>
            <a:ext cx="5849166" cy="4877481"/>
          </a:xfrm>
          <a:prstGeom prst="rect">
            <a:avLst/>
          </a:prstGeom>
        </p:spPr>
      </p:pic>
      <p:sp>
        <p:nvSpPr>
          <p:cNvPr id="5" name="TextBox 10">
            <a:extLst>
              <a:ext uri="{FF2B5EF4-FFF2-40B4-BE49-F238E27FC236}">
                <a16:creationId xmlns:a16="http://schemas.microsoft.com/office/drawing/2014/main" id="{E8325CA3-22CB-ADE3-5EE4-421841420106}"/>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DDA46D2F-C3E2-80B8-8A04-D0B37BF5BEB4}"/>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6E4DC588-E763-96F8-6DA0-D62110CD357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932593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CB0BD-CC52-71BB-CEF9-331F1B803A3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ADAC6A-283D-5730-4EDF-67EBA67D913D}"/>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8E36A047-4477-9F9C-3469-2D4A601B66AC}"/>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Maps</a:t>
            </a:r>
          </a:p>
        </p:txBody>
      </p:sp>
      <p:sp>
        <p:nvSpPr>
          <p:cNvPr id="4" name="TextBox 15">
            <a:extLst>
              <a:ext uri="{FF2B5EF4-FFF2-40B4-BE49-F238E27FC236}">
                <a16:creationId xmlns:a16="http://schemas.microsoft.com/office/drawing/2014/main" id="{2F30F42D-4605-85DB-A6D8-D992808C79B3}"/>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24</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716D9218-5A21-DD89-8433-4680D325CFE3}"/>
              </a:ext>
            </a:extLst>
          </p:cNvPr>
          <p:cNvSpPr>
            <a:spLocks noGrp="1"/>
          </p:cNvSpPr>
          <p:nvPr>
            <p:ph idx="1"/>
          </p:nvPr>
        </p:nvSpPr>
        <p:spPr>
          <a:xfrm>
            <a:off x="860253" y="2854845"/>
            <a:ext cx="16940157" cy="6081191"/>
          </a:xfrm>
        </p:spPr>
        <p:txBody>
          <a:bodyPr>
            <a:normAutofit fontScale="92500" lnSpcReduction="10000"/>
          </a:bodyPr>
          <a:lstStyle/>
          <a:p>
            <a:r>
              <a:rPr lang="en-US" sz="3200" dirty="0">
                <a:latin typeface="+mj-lt"/>
              </a:rPr>
              <a:t>Never been there. Know it like the back of my hand.</a:t>
            </a:r>
          </a:p>
          <a:p>
            <a:endParaRPr lang="en-US" sz="3200" dirty="0">
              <a:latin typeface="+mj-lt"/>
            </a:endParaRPr>
          </a:p>
          <a:p>
            <a:r>
              <a:rPr lang="en-US" sz="3200" dirty="0">
                <a:latin typeface="+mj-lt"/>
              </a:rPr>
              <a:t>Street view</a:t>
            </a:r>
          </a:p>
          <a:p>
            <a:pPr lvl="1"/>
            <a:r>
              <a:rPr lang="en-US" sz="2800" dirty="0">
                <a:latin typeface="+mj-lt"/>
              </a:rPr>
              <a:t>Google Street View (</a:t>
            </a:r>
            <a:r>
              <a:rPr lang="en-US"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endParaRPr lang="en-US" sz="3200" dirty="0">
              <a:latin typeface="+mj-lt"/>
            </a:endParaRPr>
          </a:p>
          <a:p>
            <a:r>
              <a:rPr lang="en-US" sz="3200" dirty="0">
                <a:latin typeface="+mj-lt"/>
              </a:rPr>
              <a:t>Map/ Satellite</a:t>
            </a:r>
          </a:p>
          <a:p>
            <a:pPr lvl="1"/>
            <a:r>
              <a:rPr lang="en-US" sz="2800" dirty="0">
                <a:latin typeface="+mj-lt"/>
              </a:rPr>
              <a:t>Google Maps (</a:t>
            </a:r>
            <a:r>
              <a:rPr lang="en-US" sz="28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Dual Maps (</a:t>
            </a:r>
            <a:r>
              <a:rPr lang="en-US" sz="2800"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Overpass Turbo (</a:t>
            </a:r>
            <a:r>
              <a:rPr lang="en-US" sz="2800"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sz="2800" dirty="0">
                <a:latin typeface="+mj-lt"/>
              </a:rPr>
              <a:t>)</a:t>
            </a:r>
          </a:p>
          <a:p>
            <a:pPr lvl="2"/>
            <a:r>
              <a:rPr lang="en-US" sz="2400" dirty="0">
                <a:latin typeface="+mj-lt"/>
              </a:rPr>
              <a:t>Wizard: plant:source=nuclear</a:t>
            </a:r>
          </a:p>
          <a:p>
            <a:pPr lvl="1"/>
            <a:r>
              <a:rPr lang="en-US" sz="2800" dirty="0">
                <a:latin typeface="+mj-lt"/>
              </a:rPr>
              <a:t>World Imagery Wayback example (</a:t>
            </a:r>
            <a:r>
              <a:rPr lang="en-US" sz="2800" b="1" dirty="0">
                <a:solidFill>
                  <a:schemeClr val="accent6">
                    <a:lumMod val="50000"/>
                  </a:schemeClr>
                </a:solidFill>
                <a:latin typeface="+mj-lt"/>
                <a:hlinkClick r:id="rId9">
                  <a:extLst>
                    <a:ext uri="{A12FA001-AC4F-418D-AE19-62706E023703}">
                      <ahyp:hlinkClr xmlns:ahyp="http://schemas.microsoft.com/office/drawing/2018/hyperlinkcolor" val="tx"/>
                    </a:ext>
                  </a:extLst>
                </a:hlinkClick>
              </a:rPr>
              <a:t>link</a:t>
            </a:r>
            <a:r>
              <a:rPr lang="en-US" sz="2800" dirty="0">
                <a:latin typeface="+mj-lt"/>
              </a:rPr>
              <a:t>)</a:t>
            </a:r>
          </a:p>
          <a:p>
            <a:endParaRPr lang="en-US" sz="3200" dirty="0">
              <a:latin typeface="+mj-lt"/>
            </a:endParaRPr>
          </a:p>
          <a:p>
            <a:r>
              <a:rPr lang="en-US" sz="3200" dirty="0">
                <a:latin typeface="+mj-lt"/>
              </a:rPr>
              <a:t>Tips, Tricks and Techniques (</a:t>
            </a:r>
            <a:r>
              <a:rPr lang="en-US" sz="3200"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sz="3200" dirty="0">
                <a:latin typeface="+mj-lt"/>
              </a:rPr>
              <a:t>)</a:t>
            </a:r>
          </a:p>
        </p:txBody>
      </p:sp>
      <p:pic>
        <p:nvPicPr>
          <p:cNvPr id="13" name="Picture 12">
            <a:extLst>
              <a:ext uri="{FF2B5EF4-FFF2-40B4-BE49-F238E27FC236}">
                <a16:creationId xmlns:a16="http://schemas.microsoft.com/office/drawing/2014/main" id="{10803364-B804-C8A2-8AAE-04A783C74278}"/>
              </a:ext>
            </a:extLst>
          </p:cNvPr>
          <p:cNvPicPr>
            <a:picLocks noChangeAspect="1"/>
          </p:cNvPicPr>
          <p:nvPr/>
        </p:nvPicPr>
        <p:blipFill>
          <a:blip r:embed="rId11"/>
          <a:stretch>
            <a:fillRect/>
          </a:stretch>
        </p:blipFill>
        <p:spPr>
          <a:xfrm>
            <a:off x="381000" y="552138"/>
            <a:ext cx="1635002" cy="427085"/>
          </a:xfrm>
          <a:prstGeom prst="rect">
            <a:avLst/>
          </a:prstGeom>
        </p:spPr>
      </p:pic>
      <p:pic>
        <p:nvPicPr>
          <p:cNvPr id="6" name="Picture 5">
            <a:extLst>
              <a:ext uri="{FF2B5EF4-FFF2-40B4-BE49-F238E27FC236}">
                <a16:creationId xmlns:a16="http://schemas.microsoft.com/office/drawing/2014/main" id="{C4F1F076-4DDB-DCFC-47CD-B15C5B4A55F0}"/>
              </a:ext>
            </a:extLst>
          </p:cNvPr>
          <p:cNvPicPr>
            <a:picLocks noChangeAspect="1"/>
          </p:cNvPicPr>
          <p:nvPr/>
        </p:nvPicPr>
        <p:blipFill>
          <a:blip r:embed="rId12"/>
          <a:stretch>
            <a:fillRect/>
          </a:stretch>
        </p:blipFill>
        <p:spPr>
          <a:xfrm>
            <a:off x="11125200" y="2709371"/>
            <a:ext cx="5849166" cy="5849166"/>
          </a:xfrm>
          <a:prstGeom prst="rect">
            <a:avLst/>
          </a:prstGeom>
        </p:spPr>
      </p:pic>
      <p:sp>
        <p:nvSpPr>
          <p:cNvPr id="5" name="TextBox 10">
            <a:extLst>
              <a:ext uri="{FF2B5EF4-FFF2-40B4-BE49-F238E27FC236}">
                <a16:creationId xmlns:a16="http://schemas.microsoft.com/office/drawing/2014/main" id="{D7F800CF-FCAA-1CE2-25C9-DA3A0B8174AD}"/>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8095CE82-E8B1-BD92-A04F-227FD956DF36}"/>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CCC460F1-7E96-3138-1E5F-8ED6024C41D6}"/>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868223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9B607-A45E-7FDB-F4A6-31A60A3B6C0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93E1B9-DA98-2FF0-3340-B310A38CC040}"/>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22BD86E6-C5CE-E003-C696-6C4E4F88B7A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Photos</a:t>
            </a:r>
          </a:p>
        </p:txBody>
      </p:sp>
      <p:sp>
        <p:nvSpPr>
          <p:cNvPr id="4" name="TextBox 15">
            <a:extLst>
              <a:ext uri="{FF2B5EF4-FFF2-40B4-BE49-F238E27FC236}">
                <a16:creationId xmlns:a16="http://schemas.microsoft.com/office/drawing/2014/main" id="{1BCC335C-EEB9-7492-E84D-2238651A22B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25</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3522C364-3460-A226-5E52-0B9D56DB10E1}"/>
              </a:ext>
            </a:extLst>
          </p:cNvPr>
          <p:cNvSpPr>
            <a:spLocks noGrp="1"/>
          </p:cNvSpPr>
          <p:nvPr>
            <p:ph idx="1"/>
          </p:nvPr>
        </p:nvSpPr>
        <p:spPr>
          <a:xfrm>
            <a:off x="860253" y="2854845"/>
            <a:ext cx="16940157" cy="6081191"/>
          </a:xfrm>
        </p:spPr>
        <p:txBody>
          <a:bodyPr>
            <a:normAutofit lnSpcReduction="10000"/>
          </a:bodyPr>
          <a:lstStyle/>
          <a:p>
            <a:r>
              <a:rPr lang="en-US" sz="3200" dirty="0">
                <a:latin typeface="+mj-lt"/>
              </a:rPr>
              <a:t>One image is worth 1000 words, maybe more.</a:t>
            </a:r>
          </a:p>
          <a:p>
            <a:pPr lvl="1"/>
            <a:r>
              <a:rPr lang="en-US" sz="2800" dirty="0">
                <a:latin typeface="+mj-lt"/>
              </a:rPr>
              <a:t>What information can be extracted from a photo ?</a:t>
            </a:r>
          </a:p>
          <a:p>
            <a:endParaRPr lang="pt-BR" sz="3200" dirty="0">
              <a:latin typeface="+mj-lt"/>
            </a:endParaRPr>
          </a:p>
          <a:p>
            <a:r>
              <a:rPr lang="en-US" sz="3200" dirty="0">
                <a:latin typeface="+mj-lt"/>
              </a:rPr>
              <a:t>Photo analysis</a:t>
            </a:r>
          </a:p>
          <a:p>
            <a:pPr lvl="1"/>
            <a:r>
              <a:rPr lang="en-US" sz="2800" dirty="0">
                <a:latin typeface="+mj-lt"/>
              </a:rPr>
              <a:t>Location (</a:t>
            </a:r>
            <a:r>
              <a:rPr lang="en-US"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Date it was taken</a:t>
            </a:r>
          </a:p>
          <a:p>
            <a:pPr lvl="1"/>
            <a:r>
              <a:rPr lang="en-US" sz="2800" dirty="0">
                <a:latin typeface="+mj-lt"/>
              </a:rPr>
              <a:t>Identifying elements in the photo</a:t>
            </a:r>
          </a:p>
          <a:p>
            <a:pPr lvl="2"/>
            <a:r>
              <a:rPr lang="pt-BR" sz="2400" dirty="0">
                <a:latin typeface="+mj-lt"/>
              </a:rPr>
              <a:t>Boards</a:t>
            </a:r>
          </a:p>
          <a:p>
            <a:pPr lvl="2"/>
            <a:r>
              <a:rPr lang="pt-BR" sz="2400" dirty="0">
                <a:latin typeface="+mj-lt"/>
              </a:rPr>
              <a:t>Signs</a:t>
            </a:r>
          </a:p>
          <a:p>
            <a:pPr lvl="2"/>
            <a:r>
              <a:rPr lang="pt-BR" sz="2400" dirty="0">
                <a:latin typeface="+mj-lt"/>
              </a:rPr>
              <a:t>Flags</a:t>
            </a:r>
          </a:p>
          <a:p>
            <a:endParaRPr lang="pt-BR" sz="3200" dirty="0">
              <a:latin typeface="+mj-lt"/>
            </a:endParaRPr>
          </a:p>
          <a:p>
            <a:r>
              <a:rPr lang="en-US" sz="3200" dirty="0">
                <a:latin typeface="+mj-lt"/>
              </a:rPr>
              <a:t>The professionals (video explaining) (</a:t>
            </a:r>
            <a:r>
              <a:rPr lang="en-US" sz="32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p:txBody>
      </p:sp>
      <p:pic>
        <p:nvPicPr>
          <p:cNvPr id="13" name="Picture 12">
            <a:extLst>
              <a:ext uri="{FF2B5EF4-FFF2-40B4-BE49-F238E27FC236}">
                <a16:creationId xmlns:a16="http://schemas.microsoft.com/office/drawing/2014/main" id="{A5914747-0419-C1A9-8346-6EC5E27A7748}"/>
              </a:ext>
            </a:extLst>
          </p:cNvPr>
          <p:cNvPicPr>
            <a:picLocks noChangeAspect="1"/>
          </p:cNvPicPr>
          <p:nvPr/>
        </p:nvPicPr>
        <p:blipFill>
          <a:blip r:embed="rId7"/>
          <a:stretch>
            <a:fillRect/>
          </a:stretch>
        </p:blipFill>
        <p:spPr>
          <a:xfrm>
            <a:off x="381000" y="552138"/>
            <a:ext cx="1635002" cy="427085"/>
          </a:xfrm>
          <a:prstGeom prst="rect">
            <a:avLst/>
          </a:prstGeom>
        </p:spPr>
      </p:pic>
      <p:pic>
        <p:nvPicPr>
          <p:cNvPr id="6" name="Picture 5">
            <a:extLst>
              <a:ext uri="{FF2B5EF4-FFF2-40B4-BE49-F238E27FC236}">
                <a16:creationId xmlns:a16="http://schemas.microsoft.com/office/drawing/2014/main" id="{712EF469-92BB-B317-59E4-2303BA4E79A0}"/>
              </a:ext>
            </a:extLst>
          </p:cNvPr>
          <p:cNvPicPr>
            <a:picLocks noChangeAspect="1"/>
          </p:cNvPicPr>
          <p:nvPr/>
        </p:nvPicPr>
        <p:blipFill>
          <a:blip r:embed="rId8"/>
          <a:stretch>
            <a:fillRect/>
          </a:stretch>
        </p:blipFill>
        <p:spPr>
          <a:xfrm>
            <a:off x="10070539" y="3166872"/>
            <a:ext cx="6183024" cy="5006969"/>
          </a:xfrm>
          <a:prstGeom prst="rect">
            <a:avLst/>
          </a:prstGeom>
        </p:spPr>
      </p:pic>
      <p:sp>
        <p:nvSpPr>
          <p:cNvPr id="5" name="TextBox 10">
            <a:extLst>
              <a:ext uri="{FF2B5EF4-FFF2-40B4-BE49-F238E27FC236}">
                <a16:creationId xmlns:a16="http://schemas.microsoft.com/office/drawing/2014/main" id="{D86CD3C2-5A94-F434-A1D6-C52F5CC7917A}"/>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60E6F31B-F031-5FC1-D1AC-B9DAE1E8795C}"/>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F02B37E3-2AC7-5BAC-9DE2-B94D7A31285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149030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76A53-C27E-D392-DB70-16A24710F9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1246F78-D44B-B506-8CE9-FA054625D8F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48B9DC8E-C710-F0EA-5747-88A442852576}"/>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Photos - Identify the location</a:t>
            </a:r>
          </a:p>
        </p:txBody>
      </p:sp>
      <p:sp>
        <p:nvSpPr>
          <p:cNvPr id="4" name="TextBox 15">
            <a:extLst>
              <a:ext uri="{FF2B5EF4-FFF2-40B4-BE49-F238E27FC236}">
                <a16:creationId xmlns:a16="http://schemas.microsoft.com/office/drawing/2014/main" id="{D7CA91EC-65D4-651A-F912-006F283ACAFD}"/>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26</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32709E92-C041-C0D5-BA8F-25689D35D2AF}"/>
              </a:ext>
            </a:extLst>
          </p:cNvPr>
          <p:cNvSpPr>
            <a:spLocks noGrp="1"/>
          </p:cNvSpPr>
          <p:nvPr>
            <p:ph idx="1"/>
          </p:nvPr>
        </p:nvSpPr>
        <p:spPr>
          <a:xfrm>
            <a:off x="860253" y="2854845"/>
            <a:ext cx="16940157" cy="6081191"/>
          </a:xfrm>
        </p:spPr>
        <p:txBody>
          <a:bodyPr>
            <a:normAutofit/>
          </a:bodyPr>
          <a:lstStyle/>
          <a:p>
            <a:endParaRPr lang="en-US" sz="3200" dirty="0">
              <a:latin typeface="+mj-lt"/>
            </a:endParaRPr>
          </a:p>
          <a:p>
            <a:r>
              <a:rPr lang="en-US" sz="3200" dirty="0">
                <a:latin typeface="+mj-lt"/>
              </a:rPr>
              <a:t>Where was this image taken?</a:t>
            </a:r>
          </a:p>
          <a:p>
            <a:pPr lvl="1"/>
            <a:r>
              <a:rPr lang="en-US" sz="2800" dirty="0">
                <a:latin typeface="+mj-lt"/>
              </a:rPr>
              <a:t>Have you been there?</a:t>
            </a:r>
          </a:p>
          <a:p>
            <a:r>
              <a:rPr lang="en-US" sz="3200" dirty="0">
                <a:latin typeface="+mj-lt"/>
              </a:rPr>
              <a:t>When?</a:t>
            </a:r>
          </a:p>
          <a:p>
            <a:pPr lvl="1"/>
            <a:r>
              <a:rPr lang="en-US" sz="2800" dirty="0">
                <a:latin typeface="+mj-lt"/>
              </a:rPr>
              <a:t>Date stamp on photo</a:t>
            </a:r>
          </a:p>
          <a:p>
            <a:pPr lvl="1"/>
            <a:r>
              <a:rPr lang="en-US" sz="2800" dirty="0">
                <a:latin typeface="+mj-lt"/>
              </a:rPr>
              <a:t>Filename with date</a:t>
            </a:r>
          </a:p>
          <a:p>
            <a:pPr lvl="1"/>
            <a:r>
              <a:rPr lang="en-US" sz="2800" dirty="0">
                <a:latin typeface="+mj-lt"/>
              </a:rPr>
              <a:t>Metadata</a:t>
            </a:r>
          </a:p>
          <a:p>
            <a:r>
              <a:rPr lang="en-US" sz="3200" dirty="0">
                <a:latin typeface="+mj-lt"/>
              </a:rPr>
              <a:t>What else?</a:t>
            </a:r>
          </a:p>
          <a:p>
            <a:r>
              <a:rPr lang="en-US" sz="3200" dirty="0">
                <a:latin typeface="+mj-lt"/>
              </a:rPr>
              <a:t>Image search</a:t>
            </a:r>
          </a:p>
          <a:p>
            <a:pPr lvl="1"/>
            <a:r>
              <a:rPr lang="en-US" sz="2800" dirty="0">
                <a:latin typeface="+mj-lt"/>
              </a:rPr>
              <a:t>Identify the castle? </a:t>
            </a:r>
            <a:r>
              <a:rPr lang="pt-BR" sz="3200" dirty="0">
                <a:latin typeface="+mj-lt"/>
              </a:rPr>
              <a:t>(</a:t>
            </a:r>
            <a:r>
              <a:rPr lang="pt-BR" sz="32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pt-BR" sz="3200" dirty="0">
                <a:latin typeface="+mj-lt"/>
              </a:rPr>
              <a:t>)</a:t>
            </a:r>
          </a:p>
        </p:txBody>
      </p:sp>
      <p:pic>
        <p:nvPicPr>
          <p:cNvPr id="13" name="Picture 12">
            <a:extLst>
              <a:ext uri="{FF2B5EF4-FFF2-40B4-BE49-F238E27FC236}">
                <a16:creationId xmlns:a16="http://schemas.microsoft.com/office/drawing/2014/main" id="{FD256691-81DA-D4C5-71B8-5ECF6550E4E2}"/>
              </a:ext>
            </a:extLst>
          </p:cNvPr>
          <p:cNvPicPr>
            <a:picLocks noChangeAspect="1"/>
          </p:cNvPicPr>
          <p:nvPr/>
        </p:nvPicPr>
        <p:blipFill>
          <a:blip r:embed="rId6"/>
          <a:stretch>
            <a:fillRect/>
          </a:stretch>
        </p:blipFill>
        <p:spPr>
          <a:xfrm>
            <a:off x="381000" y="552138"/>
            <a:ext cx="1635002" cy="427085"/>
          </a:xfrm>
          <a:prstGeom prst="rect">
            <a:avLst/>
          </a:prstGeom>
        </p:spPr>
      </p:pic>
      <p:pic>
        <p:nvPicPr>
          <p:cNvPr id="5" name="Picture 4" descr="A stone castle on a hill&#10;&#10;Description automatically generated">
            <a:extLst>
              <a:ext uri="{FF2B5EF4-FFF2-40B4-BE49-F238E27FC236}">
                <a16:creationId xmlns:a16="http://schemas.microsoft.com/office/drawing/2014/main" id="{B1C7B300-6856-0AEB-8C55-34AE44ABE1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3682" y="3196484"/>
            <a:ext cx="7197215" cy="5397911"/>
          </a:xfrm>
          <a:prstGeom prst="rect">
            <a:avLst/>
          </a:prstGeom>
        </p:spPr>
      </p:pic>
      <p:grpSp>
        <p:nvGrpSpPr>
          <p:cNvPr id="7" name="Group 6">
            <a:extLst>
              <a:ext uri="{FF2B5EF4-FFF2-40B4-BE49-F238E27FC236}">
                <a16:creationId xmlns:a16="http://schemas.microsoft.com/office/drawing/2014/main" id="{7C3ED266-E2B9-75F2-1C4C-078DE470FDD6}"/>
              </a:ext>
            </a:extLst>
          </p:cNvPr>
          <p:cNvGrpSpPr/>
          <p:nvPr/>
        </p:nvGrpSpPr>
        <p:grpSpPr>
          <a:xfrm>
            <a:off x="14220401" y="3758023"/>
            <a:ext cx="3038899" cy="4724483"/>
            <a:chOff x="13087718" y="2651179"/>
            <a:chExt cx="3038899" cy="4724483"/>
          </a:xfrm>
        </p:grpSpPr>
        <p:pic>
          <p:nvPicPr>
            <p:cNvPr id="8" name="Picture 7">
              <a:extLst>
                <a:ext uri="{FF2B5EF4-FFF2-40B4-BE49-F238E27FC236}">
                  <a16:creationId xmlns:a16="http://schemas.microsoft.com/office/drawing/2014/main" id="{80BF8EE2-2E58-0200-5A3C-129A66EF68C3}"/>
                </a:ext>
              </a:extLst>
            </p:cNvPr>
            <p:cNvPicPr>
              <a:picLocks noChangeAspect="1"/>
            </p:cNvPicPr>
            <p:nvPr/>
          </p:nvPicPr>
          <p:blipFill>
            <a:blip r:embed="rId8"/>
            <a:stretch>
              <a:fillRect/>
            </a:stretch>
          </p:blipFill>
          <p:spPr>
            <a:xfrm>
              <a:off x="13087718" y="2651179"/>
              <a:ext cx="3038899" cy="4134427"/>
            </a:xfrm>
            <a:prstGeom prst="rect">
              <a:avLst/>
            </a:prstGeom>
          </p:spPr>
        </p:pic>
        <p:sp>
          <p:nvSpPr>
            <p:cNvPr id="9" name="Content Placeholder 4">
              <a:extLst>
                <a:ext uri="{FF2B5EF4-FFF2-40B4-BE49-F238E27FC236}">
                  <a16:creationId xmlns:a16="http://schemas.microsoft.com/office/drawing/2014/main" id="{E71DD375-C230-1AF0-0643-9B8A3D44D933}"/>
                </a:ext>
              </a:extLst>
            </p:cNvPr>
            <p:cNvSpPr txBox="1">
              <a:spLocks/>
            </p:cNvSpPr>
            <p:nvPr/>
          </p:nvSpPr>
          <p:spPr>
            <a:xfrm>
              <a:off x="13540367" y="6815823"/>
              <a:ext cx="2133600" cy="55983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400" b="1" dirty="0"/>
                <a:t>EXERCISE TIME</a:t>
              </a:r>
            </a:p>
          </p:txBody>
        </p:sp>
      </p:grpSp>
      <p:sp>
        <p:nvSpPr>
          <p:cNvPr id="6" name="TextBox 10">
            <a:extLst>
              <a:ext uri="{FF2B5EF4-FFF2-40B4-BE49-F238E27FC236}">
                <a16:creationId xmlns:a16="http://schemas.microsoft.com/office/drawing/2014/main" id="{6F5D8645-9EC0-3579-B16C-7BF78B8EBF4A}"/>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10" name="TextBox 11">
            <a:extLst>
              <a:ext uri="{FF2B5EF4-FFF2-40B4-BE49-F238E27FC236}">
                <a16:creationId xmlns:a16="http://schemas.microsoft.com/office/drawing/2014/main" id="{DDB89F1D-4F08-C790-B95C-B353FF68D49B}"/>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2" name="TextBox 12">
            <a:extLst>
              <a:ext uri="{FF2B5EF4-FFF2-40B4-BE49-F238E27FC236}">
                <a16:creationId xmlns:a16="http://schemas.microsoft.com/office/drawing/2014/main" id="{ADF8D76C-FDE2-4542-945E-E4CF2BF3A2E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153320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F8C4C-27F5-C6D7-2B63-566DB1671E7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F3B3BE-B206-E733-D704-E81E465A0B6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800F420A-31C8-6A63-3C18-D55FD7395F2C}"/>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Photos - Identify the location</a:t>
            </a:r>
          </a:p>
        </p:txBody>
      </p:sp>
      <p:sp>
        <p:nvSpPr>
          <p:cNvPr id="4" name="TextBox 15">
            <a:extLst>
              <a:ext uri="{FF2B5EF4-FFF2-40B4-BE49-F238E27FC236}">
                <a16:creationId xmlns:a16="http://schemas.microsoft.com/office/drawing/2014/main" id="{9D13F9FF-EB26-E881-6411-6813DC0DDE66}"/>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27</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5671C7E2-17CF-EFC8-8BDE-E381CB50B544}"/>
              </a:ext>
            </a:extLst>
          </p:cNvPr>
          <p:cNvSpPr>
            <a:spLocks noGrp="1"/>
          </p:cNvSpPr>
          <p:nvPr>
            <p:ph idx="1"/>
          </p:nvPr>
        </p:nvSpPr>
        <p:spPr>
          <a:xfrm>
            <a:off x="860253" y="2854845"/>
            <a:ext cx="16940157" cy="6081191"/>
          </a:xfrm>
        </p:spPr>
        <p:txBody>
          <a:bodyPr>
            <a:normAutofit/>
          </a:bodyPr>
          <a:lstStyle/>
          <a:p>
            <a:r>
              <a:rPr lang="pt-BR" sz="3200" dirty="0">
                <a:latin typeface="+mj-lt"/>
              </a:rPr>
              <a:t>An image is worth a thousand words</a:t>
            </a:r>
          </a:p>
          <a:p>
            <a:endParaRPr lang="pt-BR" sz="3200" dirty="0">
              <a:latin typeface="+mj-lt"/>
            </a:endParaRPr>
          </a:p>
          <a:p>
            <a:r>
              <a:rPr lang="pt-BR" sz="3200" dirty="0">
                <a:latin typeface="+mj-lt"/>
              </a:rPr>
              <a:t>File analysis</a:t>
            </a:r>
          </a:p>
          <a:p>
            <a:pPr lvl="1"/>
            <a:r>
              <a:rPr lang="pt-BR" sz="2800" dirty="0">
                <a:latin typeface="+mj-lt"/>
              </a:rPr>
              <a:t>Metadata</a:t>
            </a:r>
          </a:p>
          <a:p>
            <a:pPr lvl="1"/>
            <a:r>
              <a:rPr lang="pt-BR" sz="2800" dirty="0">
                <a:latin typeface="+mj-lt"/>
              </a:rPr>
              <a:t>GPS (</a:t>
            </a:r>
            <a:r>
              <a:rPr lang="pt-BR"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pt-BR" sz="2800" dirty="0">
                <a:latin typeface="+mj-lt"/>
              </a:rPr>
              <a:t>)</a:t>
            </a:r>
          </a:p>
          <a:p>
            <a:pPr lvl="1"/>
            <a:r>
              <a:rPr lang="pt-BR" sz="2800" dirty="0">
                <a:latin typeface="+mj-lt"/>
              </a:rPr>
              <a:t>Google Maps (</a:t>
            </a:r>
            <a:r>
              <a:rPr lang="pt-BR" sz="28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pt-BR" sz="2800" dirty="0">
                <a:latin typeface="+mj-lt"/>
              </a:rPr>
              <a:t>)</a:t>
            </a:r>
          </a:p>
          <a:p>
            <a:endParaRPr lang="pt-BR" sz="3200" dirty="0">
              <a:latin typeface="+mj-lt"/>
            </a:endParaRPr>
          </a:p>
          <a:p>
            <a:r>
              <a:rPr lang="pt-BR" sz="3200" dirty="0">
                <a:latin typeface="+mj-lt"/>
              </a:rPr>
              <a:t>Tools</a:t>
            </a:r>
          </a:p>
          <a:p>
            <a:pPr lvl="1"/>
            <a:r>
              <a:rPr lang="pt-BR" sz="2800" dirty="0">
                <a:latin typeface="+mj-lt"/>
              </a:rPr>
              <a:t>CleanUp (</a:t>
            </a:r>
            <a:r>
              <a:rPr lang="pt-BR" sz="2800"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pt-BR" sz="2800" dirty="0">
                <a:latin typeface="+mj-lt"/>
              </a:rPr>
              <a:t>)</a:t>
            </a:r>
          </a:p>
          <a:p>
            <a:pPr lvl="1"/>
            <a:r>
              <a:rPr lang="pt-BR" sz="2800" dirty="0">
                <a:latin typeface="+mj-lt"/>
              </a:rPr>
              <a:t>AperiSolve (</a:t>
            </a:r>
            <a:r>
              <a:rPr lang="pt-BR" sz="2800"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pt-BR" sz="2800" dirty="0">
                <a:latin typeface="+mj-lt"/>
              </a:rPr>
              <a:t>)</a:t>
            </a:r>
          </a:p>
        </p:txBody>
      </p:sp>
      <p:pic>
        <p:nvPicPr>
          <p:cNvPr id="13" name="Picture 12">
            <a:extLst>
              <a:ext uri="{FF2B5EF4-FFF2-40B4-BE49-F238E27FC236}">
                <a16:creationId xmlns:a16="http://schemas.microsoft.com/office/drawing/2014/main" id="{518ED2BC-3958-354A-4E18-02918028AE64}"/>
              </a:ext>
            </a:extLst>
          </p:cNvPr>
          <p:cNvPicPr>
            <a:picLocks noChangeAspect="1"/>
          </p:cNvPicPr>
          <p:nvPr/>
        </p:nvPicPr>
        <p:blipFill>
          <a:blip r:embed="rId9"/>
          <a:stretch>
            <a:fillRect/>
          </a:stretch>
        </p:blipFill>
        <p:spPr>
          <a:xfrm>
            <a:off x="381000" y="552138"/>
            <a:ext cx="1635002" cy="427085"/>
          </a:xfrm>
          <a:prstGeom prst="rect">
            <a:avLst/>
          </a:prstGeom>
        </p:spPr>
      </p:pic>
      <p:grpSp>
        <p:nvGrpSpPr>
          <p:cNvPr id="6" name="Group 5">
            <a:extLst>
              <a:ext uri="{FF2B5EF4-FFF2-40B4-BE49-F238E27FC236}">
                <a16:creationId xmlns:a16="http://schemas.microsoft.com/office/drawing/2014/main" id="{EE1220A9-01EF-3E83-84E1-7FBF41860E38}"/>
              </a:ext>
            </a:extLst>
          </p:cNvPr>
          <p:cNvGrpSpPr/>
          <p:nvPr/>
        </p:nvGrpSpPr>
        <p:grpSpPr>
          <a:xfrm>
            <a:off x="8145831" y="2845648"/>
            <a:ext cx="8610600" cy="6081191"/>
            <a:chOff x="2505074" y="1930400"/>
            <a:chExt cx="6258535" cy="3967830"/>
          </a:xfrm>
        </p:grpSpPr>
        <p:pic>
          <p:nvPicPr>
            <p:cNvPr id="10" name="Picture 9">
              <a:extLst>
                <a:ext uri="{FF2B5EF4-FFF2-40B4-BE49-F238E27FC236}">
                  <a16:creationId xmlns:a16="http://schemas.microsoft.com/office/drawing/2014/main" id="{7C93B9EA-C1E1-6DE9-AD09-BB61CCE687C2}"/>
                </a:ext>
              </a:extLst>
            </p:cNvPr>
            <p:cNvPicPr>
              <a:picLocks noChangeAspect="1"/>
            </p:cNvPicPr>
            <p:nvPr/>
          </p:nvPicPr>
          <p:blipFill>
            <a:blip r:embed="rId10"/>
            <a:stretch>
              <a:fillRect/>
            </a:stretch>
          </p:blipFill>
          <p:spPr>
            <a:xfrm>
              <a:off x="2505074" y="1930400"/>
              <a:ext cx="6258535" cy="3967830"/>
            </a:xfrm>
            <a:prstGeom prst="rect">
              <a:avLst/>
            </a:prstGeom>
          </p:spPr>
        </p:pic>
        <p:sp>
          <p:nvSpPr>
            <p:cNvPr id="12" name="Rectangle 11">
              <a:extLst>
                <a:ext uri="{FF2B5EF4-FFF2-40B4-BE49-F238E27FC236}">
                  <a16:creationId xmlns:a16="http://schemas.microsoft.com/office/drawing/2014/main" id="{06DA8D4A-ACAE-B4E1-27CA-49C1AAD1F625}"/>
                </a:ext>
              </a:extLst>
            </p:cNvPr>
            <p:cNvSpPr/>
            <p:nvPr/>
          </p:nvSpPr>
          <p:spPr>
            <a:xfrm>
              <a:off x="3200401" y="2695575"/>
              <a:ext cx="666750" cy="1619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4482E567-9580-F364-167E-6B6F821AE524}"/>
                </a:ext>
              </a:extLst>
            </p:cNvPr>
            <p:cNvSpPr/>
            <p:nvPr/>
          </p:nvSpPr>
          <p:spPr>
            <a:xfrm>
              <a:off x="6238875" y="2466975"/>
              <a:ext cx="1638301"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78F8D9D7-D8B4-85F9-72FB-09D9E131ED3F}"/>
                </a:ext>
              </a:extLst>
            </p:cNvPr>
            <p:cNvSpPr/>
            <p:nvPr/>
          </p:nvSpPr>
          <p:spPr>
            <a:xfrm>
              <a:off x="3943350" y="4381500"/>
              <a:ext cx="704849" cy="25717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AEFE37E3-5AC0-7657-0742-C9EBB7895D15}"/>
                </a:ext>
              </a:extLst>
            </p:cNvPr>
            <p:cNvSpPr/>
            <p:nvPr/>
          </p:nvSpPr>
          <p:spPr>
            <a:xfrm>
              <a:off x="3943350" y="4638675"/>
              <a:ext cx="1685925" cy="25717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ECA2C79F-C4E8-E43F-5814-49DA75F82950}"/>
                </a:ext>
              </a:extLst>
            </p:cNvPr>
            <p:cNvSpPr/>
            <p:nvPr/>
          </p:nvSpPr>
          <p:spPr>
            <a:xfrm>
              <a:off x="3943350" y="4895850"/>
              <a:ext cx="962025" cy="25717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
        <p:nvSpPr>
          <p:cNvPr id="5" name="TextBox 10">
            <a:extLst>
              <a:ext uri="{FF2B5EF4-FFF2-40B4-BE49-F238E27FC236}">
                <a16:creationId xmlns:a16="http://schemas.microsoft.com/office/drawing/2014/main" id="{046587B8-09AB-3867-AD69-B3BA5965837C}"/>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C2368743-B3B6-CDCB-0010-BC90897E61BB}"/>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26AA672A-3526-BBB0-002D-66A500110ECF}"/>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630885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62B0C-434B-DCCF-D3DF-B52746E9334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247E45-DB3A-4361-07C0-39FD8159175B}"/>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4CC9A786-2784-8A6C-FE92-4EBE4ABFA333}"/>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World Map - </a:t>
            </a:r>
            <a:r>
              <a:rPr lang="en-US" sz="4800" b="1" dirty="0" err="1"/>
              <a:t>WiFi</a:t>
            </a:r>
            <a:r>
              <a:rPr lang="en-US" sz="4800" b="1" dirty="0"/>
              <a:t> Networks</a:t>
            </a:r>
          </a:p>
        </p:txBody>
      </p:sp>
      <p:sp>
        <p:nvSpPr>
          <p:cNvPr id="4" name="TextBox 15">
            <a:extLst>
              <a:ext uri="{FF2B5EF4-FFF2-40B4-BE49-F238E27FC236}">
                <a16:creationId xmlns:a16="http://schemas.microsoft.com/office/drawing/2014/main" id="{9852A798-C317-4F83-2EAF-FA52CB4EA460}"/>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28</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1D2E372A-C71A-06FE-7FF7-51BCD873EFC1}"/>
              </a:ext>
            </a:extLst>
          </p:cNvPr>
          <p:cNvSpPr>
            <a:spLocks noGrp="1"/>
          </p:cNvSpPr>
          <p:nvPr>
            <p:ph idx="1"/>
          </p:nvPr>
        </p:nvSpPr>
        <p:spPr>
          <a:xfrm>
            <a:off x="860253" y="2854845"/>
            <a:ext cx="16940157" cy="6081191"/>
          </a:xfrm>
        </p:spPr>
        <p:txBody>
          <a:bodyPr>
            <a:normAutofit/>
          </a:bodyPr>
          <a:lstStyle/>
          <a:p>
            <a:r>
              <a:rPr lang="en-US" sz="3200" dirty="0">
                <a:latin typeface="+mj-lt"/>
              </a:rPr>
              <a:t>Wiggle (</a:t>
            </a:r>
            <a:r>
              <a:rPr lang="en-US"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a:p>
            <a:r>
              <a:rPr lang="en-US" sz="3200" dirty="0">
                <a:latin typeface="+mj-lt"/>
              </a:rPr>
              <a:t>Routers</a:t>
            </a:r>
          </a:p>
          <a:p>
            <a:r>
              <a:rPr lang="en-US" sz="3200" dirty="0">
                <a:latin typeface="+mj-lt"/>
              </a:rPr>
              <a:t>Printers</a:t>
            </a:r>
          </a:p>
          <a:p>
            <a:r>
              <a:rPr lang="en-US" sz="3200" dirty="0">
                <a:latin typeface="+mj-lt"/>
              </a:rPr>
              <a:t>Cars</a:t>
            </a:r>
          </a:p>
          <a:p>
            <a:r>
              <a:rPr lang="en-US" sz="3200" dirty="0">
                <a:latin typeface="+mj-lt"/>
              </a:rPr>
              <a:t>IoT</a:t>
            </a:r>
          </a:p>
          <a:p>
            <a:r>
              <a:rPr lang="en-US" sz="3200" dirty="0">
                <a:latin typeface="+mj-lt"/>
              </a:rPr>
              <a:t>…</a:t>
            </a:r>
            <a:endParaRPr lang="en-US" sz="2800" dirty="0">
              <a:latin typeface="+mj-lt"/>
            </a:endParaRPr>
          </a:p>
        </p:txBody>
      </p:sp>
      <p:pic>
        <p:nvPicPr>
          <p:cNvPr id="13" name="Picture 12">
            <a:extLst>
              <a:ext uri="{FF2B5EF4-FFF2-40B4-BE49-F238E27FC236}">
                <a16:creationId xmlns:a16="http://schemas.microsoft.com/office/drawing/2014/main" id="{53A01E0E-EAAF-3647-A828-B52AA5703352}"/>
              </a:ext>
            </a:extLst>
          </p:cNvPr>
          <p:cNvPicPr>
            <a:picLocks noChangeAspect="1"/>
          </p:cNvPicPr>
          <p:nvPr/>
        </p:nvPicPr>
        <p:blipFill>
          <a:blip r:embed="rId6"/>
          <a:stretch>
            <a:fillRect/>
          </a:stretch>
        </p:blipFill>
        <p:spPr>
          <a:xfrm>
            <a:off x="381000" y="552138"/>
            <a:ext cx="1635002" cy="427085"/>
          </a:xfrm>
          <a:prstGeom prst="rect">
            <a:avLst/>
          </a:prstGeom>
        </p:spPr>
      </p:pic>
      <p:grpSp>
        <p:nvGrpSpPr>
          <p:cNvPr id="18" name="Group 17">
            <a:extLst>
              <a:ext uri="{FF2B5EF4-FFF2-40B4-BE49-F238E27FC236}">
                <a16:creationId xmlns:a16="http://schemas.microsoft.com/office/drawing/2014/main" id="{7415F3E6-483C-9297-B221-9AB0C710CF55}"/>
              </a:ext>
            </a:extLst>
          </p:cNvPr>
          <p:cNvGrpSpPr/>
          <p:nvPr/>
        </p:nvGrpSpPr>
        <p:grpSpPr>
          <a:xfrm>
            <a:off x="3567452" y="2957235"/>
            <a:ext cx="13203493" cy="5525271"/>
            <a:chOff x="860253" y="3410765"/>
            <a:chExt cx="13203493" cy="5525271"/>
          </a:xfrm>
        </p:grpSpPr>
        <p:pic>
          <p:nvPicPr>
            <p:cNvPr id="9" name="Picture 8">
              <a:extLst>
                <a:ext uri="{FF2B5EF4-FFF2-40B4-BE49-F238E27FC236}">
                  <a16:creationId xmlns:a16="http://schemas.microsoft.com/office/drawing/2014/main" id="{0EEBE16B-F132-2BD2-F6CB-65C00674FDA7}"/>
                </a:ext>
              </a:extLst>
            </p:cNvPr>
            <p:cNvPicPr>
              <a:picLocks noChangeAspect="1"/>
            </p:cNvPicPr>
            <p:nvPr/>
          </p:nvPicPr>
          <p:blipFill>
            <a:blip r:embed="rId7"/>
            <a:stretch>
              <a:fillRect/>
            </a:stretch>
          </p:blipFill>
          <p:spPr>
            <a:xfrm>
              <a:off x="860253" y="3410765"/>
              <a:ext cx="13203493" cy="5525271"/>
            </a:xfrm>
            <a:prstGeom prst="rect">
              <a:avLst/>
            </a:prstGeom>
          </p:spPr>
        </p:pic>
        <p:sp>
          <p:nvSpPr>
            <p:cNvPr id="12" name="Rectangle 11">
              <a:extLst>
                <a:ext uri="{FF2B5EF4-FFF2-40B4-BE49-F238E27FC236}">
                  <a16:creationId xmlns:a16="http://schemas.microsoft.com/office/drawing/2014/main" id="{C5E22D23-3BDE-0596-2206-66694CABC5D1}"/>
                </a:ext>
              </a:extLst>
            </p:cNvPr>
            <p:cNvSpPr/>
            <p:nvPr/>
          </p:nvSpPr>
          <p:spPr>
            <a:xfrm>
              <a:off x="1066800" y="6972300"/>
              <a:ext cx="949202" cy="381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noFill/>
              </a:endParaRPr>
            </a:p>
          </p:txBody>
        </p:sp>
        <p:sp>
          <p:nvSpPr>
            <p:cNvPr id="16" name="Rectangle 15">
              <a:extLst>
                <a:ext uri="{FF2B5EF4-FFF2-40B4-BE49-F238E27FC236}">
                  <a16:creationId xmlns:a16="http://schemas.microsoft.com/office/drawing/2014/main" id="{8E1E6FAF-1F45-767A-F6CA-63A44E89FB2D}"/>
                </a:ext>
              </a:extLst>
            </p:cNvPr>
            <p:cNvSpPr/>
            <p:nvPr/>
          </p:nvSpPr>
          <p:spPr>
            <a:xfrm>
              <a:off x="6400800" y="7404100"/>
              <a:ext cx="949202" cy="381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noFill/>
              </a:endParaRPr>
            </a:p>
          </p:txBody>
        </p:sp>
        <p:sp>
          <p:nvSpPr>
            <p:cNvPr id="17" name="Rectangle 16">
              <a:extLst>
                <a:ext uri="{FF2B5EF4-FFF2-40B4-BE49-F238E27FC236}">
                  <a16:creationId xmlns:a16="http://schemas.microsoft.com/office/drawing/2014/main" id="{7C0B6B2D-6714-8DA9-5324-BC37BE70A680}"/>
                </a:ext>
              </a:extLst>
            </p:cNvPr>
            <p:cNvSpPr/>
            <p:nvPr/>
          </p:nvSpPr>
          <p:spPr>
            <a:xfrm>
              <a:off x="8229600" y="7594600"/>
              <a:ext cx="1371600" cy="381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noFill/>
              </a:endParaRPr>
            </a:p>
          </p:txBody>
        </p:sp>
      </p:grpSp>
      <p:sp>
        <p:nvSpPr>
          <p:cNvPr id="5" name="TextBox 10">
            <a:extLst>
              <a:ext uri="{FF2B5EF4-FFF2-40B4-BE49-F238E27FC236}">
                <a16:creationId xmlns:a16="http://schemas.microsoft.com/office/drawing/2014/main" id="{D406E059-2A7F-0094-3E88-A15C5FD3A864}"/>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F192F542-C647-59A7-2E0D-5148556D505A}"/>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BC8BE4EC-DD39-7639-DB85-E0BDE68F695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128954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E4545-33D7-2E12-9708-349B0F3AA5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8A26CE-76E8-59D4-350D-1388AFAB1B91}"/>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46D7B0A0-5D15-5054-587B-D2F831C73C66}"/>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World Map - </a:t>
            </a:r>
            <a:r>
              <a:rPr lang="en-US" sz="4800" b="1" dirty="0" err="1"/>
              <a:t>WiFi</a:t>
            </a:r>
            <a:r>
              <a:rPr lang="en-US" sz="4800" b="1" dirty="0"/>
              <a:t> Networks</a:t>
            </a:r>
          </a:p>
        </p:txBody>
      </p:sp>
      <p:sp>
        <p:nvSpPr>
          <p:cNvPr id="4" name="TextBox 15">
            <a:extLst>
              <a:ext uri="{FF2B5EF4-FFF2-40B4-BE49-F238E27FC236}">
                <a16:creationId xmlns:a16="http://schemas.microsoft.com/office/drawing/2014/main" id="{C29504D8-FC90-A5A6-CAC1-2CF78EEBA92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29</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C4840EB2-A017-9EC0-B13E-5CF334244917}"/>
              </a:ext>
            </a:extLst>
          </p:cNvPr>
          <p:cNvSpPr>
            <a:spLocks noGrp="1"/>
          </p:cNvSpPr>
          <p:nvPr>
            <p:ph idx="1"/>
          </p:nvPr>
        </p:nvSpPr>
        <p:spPr>
          <a:xfrm>
            <a:off x="860253" y="2854845"/>
            <a:ext cx="16940157" cy="6081191"/>
          </a:xfrm>
        </p:spPr>
        <p:txBody>
          <a:bodyPr>
            <a:normAutofit/>
          </a:bodyPr>
          <a:lstStyle/>
          <a:p>
            <a:r>
              <a:rPr lang="en-US" sz="3200" dirty="0">
                <a:latin typeface="+mj-lt"/>
              </a:rPr>
              <a:t>Wiggle (</a:t>
            </a:r>
            <a:r>
              <a:rPr lang="en-US"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endParaRPr lang="en-US" sz="2800" dirty="0">
              <a:latin typeface="+mj-lt"/>
            </a:endParaRPr>
          </a:p>
        </p:txBody>
      </p:sp>
      <p:pic>
        <p:nvPicPr>
          <p:cNvPr id="13" name="Picture 12">
            <a:extLst>
              <a:ext uri="{FF2B5EF4-FFF2-40B4-BE49-F238E27FC236}">
                <a16:creationId xmlns:a16="http://schemas.microsoft.com/office/drawing/2014/main" id="{563349C7-6269-C569-0810-11AD86C30785}"/>
              </a:ext>
            </a:extLst>
          </p:cNvPr>
          <p:cNvPicPr>
            <a:picLocks noChangeAspect="1"/>
          </p:cNvPicPr>
          <p:nvPr/>
        </p:nvPicPr>
        <p:blipFill>
          <a:blip r:embed="rId6"/>
          <a:stretch>
            <a:fillRect/>
          </a:stretch>
        </p:blipFill>
        <p:spPr>
          <a:xfrm>
            <a:off x="381000" y="552138"/>
            <a:ext cx="1635002" cy="427085"/>
          </a:xfrm>
          <a:prstGeom prst="rect">
            <a:avLst/>
          </a:prstGeom>
        </p:spPr>
      </p:pic>
      <p:sp>
        <p:nvSpPr>
          <p:cNvPr id="5" name="Freeform 5">
            <a:extLst>
              <a:ext uri="{FF2B5EF4-FFF2-40B4-BE49-F238E27FC236}">
                <a16:creationId xmlns:a16="http://schemas.microsoft.com/office/drawing/2014/main" id="{3540A21D-C29D-5981-834F-388A6460720F}"/>
              </a:ext>
            </a:extLst>
          </p:cNvPr>
          <p:cNvSpPr/>
          <p:nvPr/>
        </p:nvSpPr>
        <p:spPr>
          <a:xfrm>
            <a:off x="12237808" y="3315702"/>
            <a:ext cx="4015755" cy="4709308"/>
          </a:xfrm>
          <a:custGeom>
            <a:avLst/>
            <a:gdLst/>
            <a:ahLst/>
            <a:cxnLst/>
            <a:rect l="l" t="t" r="r" b="b"/>
            <a:pathLst>
              <a:path w="4015755" h="4709308">
                <a:moveTo>
                  <a:pt x="0" y="0"/>
                </a:moveTo>
                <a:lnTo>
                  <a:pt x="4015755" y="0"/>
                </a:lnTo>
                <a:lnTo>
                  <a:pt x="4015755" y="4709308"/>
                </a:lnTo>
                <a:lnTo>
                  <a:pt x="0" y="47093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BS"/>
          </a:p>
        </p:txBody>
      </p:sp>
      <p:pic>
        <p:nvPicPr>
          <p:cNvPr id="16" name="Picture 15">
            <a:extLst>
              <a:ext uri="{FF2B5EF4-FFF2-40B4-BE49-F238E27FC236}">
                <a16:creationId xmlns:a16="http://schemas.microsoft.com/office/drawing/2014/main" id="{562EAB4D-9190-F39C-E0C2-20A1A1DD0562}"/>
              </a:ext>
            </a:extLst>
          </p:cNvPr>
          <p:cNvPicPr>
            <a:picLocks noChangeAspect="1"/>
          </p:cNvPicPr>
          <p:nvPr/>
        </p:nvPicPr>
        <p:blipFill>
          <a:blip r:embed="rId9"/>
          <a:stretch>
            <a:fillRect/>
          </a:stretch>
        </p:blipFill>
        <p:spPr>
          <a:xfrm>
            <a:off x="3231861" y="6962497"/>
            <a:ext cx="8278380" cy="1991003"/>
          </a:xfrm>
          <a:prstGeom prst="rect">
            <a:avLst/>
          </a:prstGeom>
        </p:spPr>
      </p:pic>
      <p:pic>
        <p:nvPicPr>
          <p:cNvPr id="18" name="Picture 17">
            <a:extLst>
              <a:ext uri="{FF2B5EF4-FFF2-40B4-BE49-F238E27FC236}">
                <a16:creationId xmlns:a16="http://schemas.microsoft.com/office/drawing/2014/main" id="{5C24462E-D802-C53A-CD01-4A1643E86F3A}"/>
              </a:ext>
            </a:extLst>
          </p:cNvPr>
          <p:cNvPicPr>
            <a:picLocks noChangeAspect="1"/>
          </p:cNvPicPr>
          <p:nvPr/>
        </p:nvPicPr>
        <p:blipFill>
          <a:blip r:embed="rId10"/>
          <a:stretch>
            <a:fillRect/>
          </a:stretch>
        </p:blipFill>
        <p:spPr>
          <a:xfrm>
            <a:off x="4051141" y="3605983"/>
            <a:ext cx="6639820" cy="3116651"/>
          </a:xfrm>
          <a:prstGeom prst="rect">
            <a:avLst/>
          </a:prstGeom>
        </p:spPr>
      </p:pic>
      <p:sp>
        <p:nvSpPr>
          <p:cNvPr id="6" name="TextBox 10">
            <a:extLst>
              <a:ext uri="{FF2B5EF4-FFF2-40B4-BE49-F238E27FC236}">
                <a16:creationId xmlns:a16="http://schemas.microsoft.com/office/drawing/2014/main" id="{0435AEDE-DECE-EAE1-22CA-9C3256A54FDA}"/>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BBDDCBD7-B992-E459-8F29-502CE9E2E65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E78E959D-F5F7-B3D6-B64F-F50485990B7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48254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7F89A-899E-6ACF-45F1-287D010B98E8}"/>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0EF289C-A875-CEB8-5661-622A6362A05F}"/>
              </a:ext>
            </a:extLst>
          </p:cNvPr>
          <p:cNvSpPr/>
          <p:nvPr/>
        </p:nvSpPr>
        <p:spPr>
          <a:xfrm>
            <a:off x="1115784" y="7706579"/>
            <a:ext cx="11838073" cy="1170721"/>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This presentation is </a:t>
            </a:r>
            <a:r>
              <a:rPr lang="en-US" sz="2500" u="sng" dirty="0">
                <a:solidFill>
                  <a:schemeClr val="tx1"/>
                </a:solidFill>
              </a:rPr>
              <a:t>not related</a:t>
            </a:r>
            <a:r>
              <a:rPr lang="en-US" sz="2500" dirty="0">
                <a:solidFill>
                  <a:schemeClr val="tx1"/>
                </a:solidFill>
              </a:rPr>
              <a:t> to my work or employer.</a:t>
            </a:r>
          </a:p>
        </p:txBody>
      </p:sp>
      <p:sp>
        <p:nvSpPr>
          <p:cNvPr id="2" name="Freeform 2">
            <a:extLst>
              <a:ext uri="{FF2B5EF4-FFF2-40B4-BE49-F238E27FC236}">
                <a16:creationId xmlns:a16="http://schemas.microsoft.com/office/drawing/2014/main" id="{AD4B42AD-5F61-80AC-DBA4-ED1AA0090DE2}"/>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800A14BF-54DA-19E5-CD84-13DFE7210DDB}"/>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Disclaimer &amp; Legal Considerations</a:t>
            </a:r>
            <a:endParaRPr lang="en-BS" sz="4800" b="1" dirty="0"/>
          </a:p>
        </p:txBody>
      </p:sp>
      <p:pic>
        <p:nvPicPr>
          <p:cNvPr id="19" name="Picture 18">
            <a:extLst>
              <a:ext uri="{FF2B5EF4-FFF2-40B4-BE49-F238E27FC236}">
                <a16:creationId xmlns:a16="http://schemas.microsoft.com/office/drawing/2014/main" id="{DEC554BD-70BC-BC19-68B6-C2E6AC722EB6}"/>
              </a:ext>
            </a:extLst>
          </p:cNvPr>
          <p:cNvPicPr>
            <a:picLocks noChangeAspect="1"/>
          </p:cNvPicPr>
          <p:nvPr/>
        </p:nvPicPr>
        <p:blipFill>
          <a:blip r:embed="rId5"/>
          <a:stretch>
            <a:fillRect/>
          </a:stretch>
        </p:blipFill>
        <p:spPr>
          <a:xfrm>
            <a:off x="1505011" y="7850960"/>
            <a:ext cx="882650" cy="882650"/>
          </a:xfrm>
          <a:prstGeom prst="rect">
            <a:avLst/>
          </a:prstGeom>
        </p:spPr>
      </p:pic>
      <p:sp>
        <p:nvSpPr>
          <p:cNvPr id="13" name="TextBox 15">
            <a:extLst>
              <a:ext uri="{FF2B5EF4-FFF2-40B4-BE49-F238E27FC236}">
                <a16:creationId xmlns:a16="http://schemas.microsoft.com/office/drawing/2014/main" id="{5B7E777F-1C6A-649E-3F3C-841940915B28}"/>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a:t>
            </a:fld>
            <a:endParaRPr lang="en-US" sz="1500" b="1" dirty="0">
              <a:solidFill>
                <a:srgbClr val="343434"/>
              </a:solidFill>
              <a:latin typeface="DM Sans Bold"/>
              <a:ea typeface="DM Sans Bold"/>
              <a:cs typeface="DM Sans Bold"/>
              <a:sym typeface="DM Sans Bold"/>
            </a:endParaRPr>
          </a:p>
        </p:txBody>
      </p:sp>
      <p:sp>
        <p:nvSpPr>
          <p:cNvPr id="15" name="Rectangle: Rounded Corners 14">
            <a:extLst>
              <a:ext uri="{FF2B5EF4-FFF2-40B4-BE49-F238E27FC236}">
                <a16:creationId xmlns:a16="http://schemas.microsoft.com/office/drawing/2014/main" id="{0E31AA3B-04C1-BDC3-0CA9-9CDF6A26D302}"/>
              </a:ext>
            </a:extLst>
          </p:cNvPr>
          <p:cNvSpPr/>
          <p:nvPr/>
        </p:nvSpPr>
        <p:spPr>
          <a:xfrm>
            <a:off x="1115785" y="6052906"/>
            <a:ext cx="11838073" cy="1170721"/>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Users must check the legality of OSINT tools and methods in their country.</a:t>
            </a: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45789143-3A63-52F3-6A92-AE7466ACF8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0469" y="6250760"/>
            <a:ext cx="799978" cy="799978"/>
          </a:xfrm>
          <a:prstGeom prst="rect">
            <a:avLst/>
          </a:prstGeom>
        </p:spPr>
      </p:pic>
      <p:sp>
        <p:nvSpPr>
          <p:cNvPr id="16" name="Rectangle: Rounded Corners 15">
            <a:extLst>
              <a:ext uri="{FF2B5EF4-FFF2-40B4-BE49-F238E27FC236}">
                <a16:creationId xmlns:a16="http://schemas.microsoft.com/office/drawing/2014/main" id="{2C1F940A-F60B-072A-94DB-416E0C1E639C}"/>
              </a:ext>
            </a:extLst>
          </p:cNvPr>
          <p:cNvSpPr/>
          <p:nvPr/>
        </p:nvSpPr>
        <p:spPr>
          <a:xfrm>
            <a:off x="1115785" y="4399233"/>
            <a:ext cx="11838073" cy="1170721"/>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Live content may be unpredictable and potentially inappropriate for some viewers.</a:t>
            </a:r>
          </a:p>
        </p:txBody>
      </p:sp>
      <p:sp>
        <p:nvSpPr>
          <p:cNvPr id="18" name="Rectangle: Rounded Corners 17">
            <a:extLst>
              <a:ext uri="{FF2B5EF4-FFF2-40B4-BE49-F238E27FC236}">
                <a16:creationId xmlns:a16="http://schemas.microsoft.com/office/drawing/2014/main" id="{DE1F7154-0C6C-C2D7-88A8-AB153DBAB0A3}"/>
              </a:ext>
            </a:extLst>
          </p:cNvPr>
          <p:cNvSpPr/>
          <p:nvPr/>
        </p:nvSpPr>
        <p:spPr>
          <a:xfrm>
            <a:off x="1115786" y="2745560"/>
            <a:ext cx="11838073" cy="1170721"/>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Presentation is solely for educational and awareness purposes.</a:t>
            </a:r>
          </a:p>
        </p:txBody>
      </p:sp>
      <p:pic>
        <p:nvPicPr>
          <p:cNvPr id="17" name="Picture 16">
            <a:extLst>
              <a:ext uri="{FF2B5EF4-FFF2-40B4-BE49-F238E27FC236}">
                <a16:creationId xmlns:a16="http://schemas.microsoft.com/office/drawing/2014/main" id="{E34A96BF-FC02-6433-A705-D8A3E9D65C57}"/>
              </a:ext>
            </a:extLst>
          </p:cNvPr>
          <p:cNvPicPr>
            <a:picLocks noChangeAspect="1"/>
          </p:cNvPicPr>
          <p:nvPr/>
        </p:nvPicPr>
        <p:blipFill>
          <a:blip r:embed="rId7"/>
          <a:stretch>
            <a:fillRect/>
          </a:stretch>
        </p:blipFill>
        <p:spPr>
          <a:xfrm>
            <a:off x="1546347" y="2974160"/>
            <a:ext cx="799978" cy="799978"/>
          </a:xfrm>
          <a:prstGeom prst="rect">
            <a:avLst/>
          </a:prstGeom>
        </p:spPr>
      </p:pic>
      <p:pic>
        <p:nvPicPr>
          <p:cNvPr id="21" name="Picture 20">
            <a:extLst>
              <a:ext uri="{FF2B5EF4-FFF2-40B4-BE49-F238E27FC236}">
                <a16:creationId xmlns:a16="http://schemas.microsoft.com/office/drawing/2014/main" id="{D6592087-9FD0-E23F-6A54-52083D976298}"/>
              </a:ext>
            </a:extLst>
          </p:cNvPr>
          <p:cNvPicPr>
            <a:picLocks noChangeAspect="1"/>
          </p:cNvPicPr>
          <p:nvPr/>
        </p:nvPicPr>
        <p:blipFill>
          <a:blip r:embed="rId8"/>
          <a:stretch>
            <a:fillRect/>
          </a:stretch>
        </p:blipFill>
        <p:spPr>
          <a:xfrm>
            <a:off x="1600200" y="4650560"/>
            <a:ext cx="761492" cy="761492"/>
          </a:xfrm>
          <a:prstGeom prst="rect">
            <a:avLst/>
          </a:prstGeom>
        </p:spPr>
      </p:pic>
      <p:sp>
        <p:nvSpPr>
          <p:cNvPr id="23" name="TextBox 22">
            <a:extLst>
              <a:ext uri="{FF2B5EF4-FFF2-40B4-BE49-F238E27FC236}">
                <a16:creationId xmlns:a16="http://schemas.microsoft.com/office/drawing/2014/main" id="{CEE1A401-D8FA-E288-C1D2-DCD411D80A23}"/>
              </a:ext>
            </a:extLst>
          </p:cNvPr>
          <p:cNvSpPr txBox="1"/>
          <p:nvPr/>
        </p:nvSpPr>
        <p:spPr>
          <a:xfrm>
            <a:off x="11125199" y="8950523"/>
            <a:ext cx="1828658" cy="307777"/>
          </a:xfrm>
          <a:prstGeom prst="rect">
            <a:avLst/>
          </a:prstGeom>
          <a:noFill/>
        </p:spPr>
        <p:txBody>
          <a:bodyPr wrap="square">
            <a:spAutoFit/>
          </a:bodyPr>
          <a:lstStyle/>
          <a:p>
            <a:r>
              <a:rPr lang="en-US" sz="1400" dirty="0"/>
              <a:t>images: Flaticon.com</a:t>
            </a:r>
            <a:endParaRPr lang="en-BS" sz="1400" dirty="0"/>
          </a:p>
        </p:txBody>
      </p:sp>
      <p:pic>
        <p:nvPicPr>
          <p:cNvPr id="26" name="Picture 25">
            <a:extLst>
              <a:ext uri="{FF2B5EF4-FFF2-40B4-BE49-F238E27FC236}">
                <a16:creationId xmlns:a16="http://schemas.microsoft.com/office/drawing/2014/main" id="{3DB3C5C5-1030-EA91-7010-E39A3CE77A7B}"/>
              </a:ext>
            </a:extLst>
          </p:cNvPr>
          <p:cNvPicPr>
            <a:picLocks noChangeAspect="1"/>
          </p:cNvPicPr>
          <p:nvPr/>
        </p:nvPicPr>
        <p:blipFill>
          <a:blip r:embed="rId9"/>
          <a:stretch>
            <a:fillRect/>
          </a:stretch>
        </p:blipFill>
        <p:spPr>
          <a:xfrm>
            <a:off x="381000" y="552138"/>
            <a:ext cx="1635002" cy="427085"/>
          </a:xfrm>
          <a:prstGeom prst="rect">
            <a:avLst/>
          </a:prstGeom>
        </p:spPr>
      </p:pic>
      <p:pic>
        <p:nvPicPr>
          <p:cNvPr id="5" name="Picture 4">
            <a:extLst>
              <a:ext uri="{FF2B5EF4-FFF2-40B4-BE49-F238E27FC236}">
                <a16:creationId xmlns:a16="http://schemas.microsoft.com/office/drawing/2014/main" id="{35FC1E9A-7872-81A1-8EC8-F39EAE437E05}"/>
              </a:ext>
            </a:extLst>
          </p:cNvPr>
          <p:cNvPicPr>
            <a:picLocks noChangeAspect="1"/>
          </p:cNvPicPr>
          <p:nvPr/>
        </p:nvPicPr>
        <p:blipFill>
          <a:blip r:embed="rId10"/>
          <a:stretch>
            <a:fillRect/>
          </a:stretch>
        </p:blipFill>
        <p:spPr>
          <a:xfrm>
            <a:off x="13337080" y="3291275"/>
            <a:ext cx="4643688" cy="4824025"/>
          </a:xfrm>
          <a:prstGeom prst="rect">
            <a:avLst/>
          </a:prstGeom>
        </p:spPr>
      </p:pic>
      <p:sp>
        <p:nvSpPr>
          <p:cNvPr id="4" name="TextBox 10">
            <a:extLst>
              <a:ext uri="{FF2B5EF4-FFF2-40B4-BE49-F238E27FC236}">
                <a16:creationId xmlns:a16="http://schemas.microsoft.com/office/drawing/2014/main" id="{524D52CB-76ED-9497-2A4D-4D2A6ED8F87F}"/>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3BB642B7-E860-8F24-57C5-DBB02DCDDB16}"/>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F2F32C05-82DE-4032-4964-9B3691573006}"/>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906786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CF3E3-7C59-A991-C8C6-30188CB3C48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1FFEE1-8764-5680-7DA0-9C1CE68D6835}"/>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6FD58A41-0A8D-1572-2BFD-0A04D34529F8}"/>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Companies</a:t>
            </a:r>
          </a:p>
        </p:txBody>
      </p:sp>
      <p:sp>
        <p:nvSpPr>
          <p:cNvPr id="4" name="TextBox 15">
            <a:extLst>
              <a:ext uri="{FF2B5EF4-FFF2-40B4-BE49-F238E27FC236}">
                <a16:creationId xmlns:a16="http://schemas.microsoft.com/office/drawing/2014/main" id="{6C765276-BBF4-11D2-D50F-9B69BB2023B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30</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8683D281-059E-D1C7-F302-2F448A0BC8F3}"/>
              </a:ext>
            </a:extLst>
          </p:cNvPr>
          <p:cNvPicPr>
            <a:picLocks noChangeAspect="1"/>
          </p:cNvPicPr>
          <p:nvPr/>
        </p:nvPicPr>
        <p:blipFill>
          <a:blip r:embed="rId5"/>
          <a:stretch>
            <a:fillRect/>
          </a:stretch>
        </p:blipFill>
        <p:spPr>
          <a:xfrm>
            <a:off x="381000" y="552138"/>
            <a:ext cx="1635002" cy="427085"/>
          </a:xfrm>
          <a:prstGeom prst="rect">
            <a:avLst/>
          </a:prstGeom>
        </p:spPr>
      </p:pic>
      <p:graphicFrame>
        <p:nvGraphicFramePr>
          <p:cNvPr id="9" name="Table 5">
            <a:extLst>
              <a:ext uri="{FF2B5EF4-FFF2-40B4-BE49-F238E27FC236}">
                <a16:creationId xmlns:a16="http://schemas.microsoft.com/office/drawing/2014/main" id="{F45EB925-B7C5-CD03-814F-91B5076FBABE}"/>
              </a:ext>
            </a:extLst>
          </p:cNvPr>
          <p:cNvGraphicFramePr>
            <a:graphicFrameLocks/>
          </p:cNvGraphicFramePr>
          <p:nvPr>
            <p:extLst>
              <p:ext uri="{D42A27DB-BD31-4B8C-83A1-F6EECF244321}">
                <p14:modId xmlns:p14="http://schemas.microsoft.com/office/powerpoint/2010/main" val="866445971"/>
              </p:ext>
            </p:extLst>
          </p:nvPr>
        </p:nvGraphicFramePr>
        <p:xfrm>
          <a:off x="700643" y="2634907"/>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gridSpan="2">
                  <a:txBody>
                    <a:bodyPr/>
                    <a:lstStyle/>
                    <a:p>
                      <a:pPr algn="l"/>
                      <a:r>
                        <a:rPr lang="pt-PT" noProof="0" dirty="0"/>
                        <a:t>Demo Time</a:t>
                      </a:r>
                    </a:p>
                  </a:txBody>
                  <a:tcPr anchor="ctr">
                    <a:solidFill>
                      <a:schemeClr val="accent6">
                        <a:lumMod val="50000"/>
                      </a:schemeClr>
                    </a:solidFill>
                  </a:tcPr>
                </a:tc>
                <a:tc hMerge="1">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marL="0" indent="0" algn="ctr">
                        <a:lnSpc>
                          <a:spcPct val="100000"/>
                        </a:lnSpc>
                        <a:buFont typeface="Arial" panose="020B0604020202020204" pitchFamily="34" charset="0"/>
                        <a:buNone/>
                      </a:pPr>
                      <a:r>
                        <a:rPr lang="pt-PT" sz="4000" b="1" noProof="0" dirty="0"/>
                        <a:t>Porto </a:t>
                      </a:r>
                    </a:p>
                    <a:p>
                      <a:pPr marL="0" indent="0" algn="ctr">
                        <a:lnSpc>
                          <a:spcPct val="100000"/>
                        </a:lnSpc>
                        <a:buFont typeface="Arial" panose="020B0604020202020204" pitchFamily="34" charset="0"/>
                        <a:buNone/>
                      </a:pPr>
                      <a:r>
                        <a:rPr lang="pt-PT" sz="4000" b="1" noProof="0" dirty="0"/>
                        <a:t>Business </a:t>
                      </a:r>
                    </a:p>
                    <a:p>
                      <a:pPr marL="0" indent="0" algn="ctr">
                        <a:lnSpc>
                          <a:spcPct val="100000"/>
                        </a:lnSpc>
                        <a:buFont typeface="Arial" panose="020B0604020202020204" pitchFamily="34" charset="0"/>
                        <a:buNone/>
                      </a:pPr>
                      <a:r>
                        <a:rPr lang="pt-PT" sz="4000" b="1" noProof="0" dirty="0"/>
                        <a:t>School</a:t>
                      </a:r>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Porto Business School (</a:t>
                      </a:r>
                      <a:r>
                        <a:rPr lang="pt-BR" sz="2000" b="1" kern="1200" noProof="0" dirty="0">
                          <a:solidFill>
                            <a:schemeClr val="accent6">
                              <a:lumMod val="50000"/>
                            </a:schemeClr>
                          </a:solidFill>
                          <a:latin typeface="+mj-lt"/>
                          <a:ea typeface="+mn-ea"/>
                          <a:cs typeface="+mn-cs"/>
                          <a:hlinkClick r:id="rId6">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noProof="0" dirty="0"/>
                        <a:t>Google - </a:t>
                      </a:r>
                      <a:r>
                        <a:rPr lang="pt-BR" sz="2000" kern="1200" noProof="0" dirty="0">
                          <a:solidFill>
                            <a:schemeClr val="dk1"/>
                          </a:solidFill>
                          <a:latin typeface="+mn-lt"/>
                          <a:ea typeface="+mn-ea"/>
                          <a:cs typeface="+mn-cs"/>
                        </a:rPr>
                        <a:t>Search PBS NIF (</a:t>
                      </a:r>
                      <a:r>
                        <a:rPr lang="pt-BR" sz="2000" b="1" kern="1200" noProof="0" dirty="0">
                          <a:solidFill>
                            <a:schemeClr val="accent6">
                              <a:lumMod val="50000"/>
                            </a:schemeClr>
                          </a:solidFill>
                          <a:latin typeface="+mj-lt"/>
                          <a:ea typeface="+mn-ea"/>
                          <a:cs typeface="+mn-cs"/>
                          <a:hlinkClick r:id="rId7">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2000" b="1" kern="1200" noProof="0" dirty="0">
                          <a:solidFill>
                            <a:schemeClr val="dk1"/>
                          </a:solidFill>
                          <a:latin typeface="+mn-lt"/>
                          <a:ea typeface="+mn-ea"/>
                          <a:cs typeface="+mn-cs"/>
                        </a:rPr>
                        <a:t>508541832</a:t>
                      </a:r>
                    </a:p>
                  </a:txBody>
                  <a:tcPr>
                    <a:noFill/>
                  </a:tcPr>
                </a:tc>
                <a:extLst>
                  <a:ext uri="{0D108BD9-81ED-4DB2-BD59-A6C34878D82A}">
                    <a16:rowId xmlns:a16="http://schemas.microsoft.com/office/drawing/2014/main" val="3288223916"/>
                  </a:ext>
                </a:extLst>
              </a:tr>
            </a:tbl>
          </a:graphicData>
        </a:graphic>
      </p:graphicFrame>
      <p:graphicFrame>
        <p:nvGraphicFramePr>
          <p:cNvPr id="20" name="Table 5">
            <a:extLst>
              <a:ext uri="{FF2B5EF4-FFF2-40B4-BE49-F238E27FC236}">
                <a16:creationId xmlns:a16="http://schemas.microsoft.com/office/drawing/2014/main" id="{417EC396-7DDA-072A-6843-28581B2C74C4}"/>
              </a:ext>
            </a:extLst>
          </p:cNvPr>
          <p:cNvGraphicFramePr>
            <a:graphicFrameLocks/>
          </p:cNvGraphicFramePr>
          <p:nvPr>
            <p:extLst>
              <p:ext uri="{D42A27DB-BD31-4B8C-83A1-F6EECF244321}">
                <p14:modId xmlns:p14="http://schemas.microsoft.com/office/powerpoint/2010/main" val="2046078680"/>
              </p:ext>
            </p:extLst>
          </p:nvPr>
        </p:nvGraphicFramePr>
        <p:xfrm>
          <a:off x="9179543" y="2628900"/>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a:txBody>
                    <a:bodyPr/>
                    <a:lstStyle/>
                    <a:p>
                      <a:pPr algn="l"/>
                      <a:r>
                        <a:rPr lang="pt-PT" noProof="0" dirty="0"/>
                        <a:t>Portal</a:t>
                      </a:r>
                    </a:p>
                  </a:txBody>
                  <a:tcPr anchor="ctr">
                    <a:solidFill>
                      <a:schemeClr val="accent6">
                        <a:lumMod val="50000"/>
                      </a:schemeClr>
                    </a:solidFill>
                  </a:tcPr>
                </a:tc>
                <a:tc>
                  <a:txBody>
                    <a:bodyPr/>
                    <a:lstStyle/>
                    <a:p>
                      <a:pPr algn="l"/>
                      <a:r>
                        <a:rPr lang="pt-BR" noProof="0" dirty="0"/>
                        <a:t>IMT - Instituto da Mobilidade e dos Transportes</a:t>
                      </a:r>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a:lnSpc>
                          <a:spcPct val="150000"/>
                        </a:lnSpc>
                      </a:pPr>
                      <a:endParaRPr lang="pt-PT" noProof="0" dirty="0"/>
                    </a:p>
                  </a:txBody>
                  <a:tcPr anchor="ctr">
                    <a:noFill/>
                  </a:tcPr>
                </a:tc>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2000" kern="1200" noProof="0" dirty="0">
                          <a:solidFill>
                            <a:schemeClr val="dk1"/>
                          </a:solidFill>
                          <a:latin typeface="+mn-lt"/>
                          <a:ea typeface="+mn-ea"/>
                          <a:cs typeface="+mn-cs"/>
                        </a:rPr>
                        <a:t>CAE (</a:t>
                      </a:r>
                      <a:r>
                        <a:rPr lang="pt-BR" sz="2000" kern="1200" noProof="0" dirty="0">
                          <a:solidFill>
                            <a:schemeClr val="dk1"/>
                          </a:solidFill>
                          <a:latin typeface="+mn-lt"/>
                          <a:ea typeface="+mn-ea"/>
                          <a:cs typeface="+mn-cs"/>
                          <a:hlinkClick r:id="rId8"/>
                        </a:rPr>
                        <a:t>link</a:t>
                      </a:r>
                      <a:r>
                        <a:rPr lang="pt-BR" sz="20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CAE Principal – 85400 – Ensino Superior</a:t>
                      </a: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35123 - Produção de eletricidade de origem solar</a:t>
                      </a: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70200 - Atividades de consultoria ...</a:t>
                      </a:r>
                    </a:p>
                  </a:txBody>
                  <a:tcPr>
                    <a:noFill/>
                  </a:tcPr>
                </a:tc>
                <a:extLst>
                  <a:ext uri="{0D108BD9-81ED-4DB2-BD59-A6C34878D82A}">
                    <a16:rowId xmlns:a16="http://schemas.microsoft.com/office/drawing/2014/main" val="3288223916"/>
                  </a:ext>
                </a:extLst>
              </a:tr>
            </a:tbl>
          </a:graphicData>
        </a:graphic>
      </p:graphicFrame>
      <p:graphicFrame>
        <p:nvGraphicFramePr>
          <p:cNvPr id="22" name="Table 5">
            <a:extLst>
              <a:ext uri="{FF2B5EF4-FFF2-40B4-BE49-F238E27FC236}">
                <a16:creationId xmlns:a16="http://schemas.microsoft.com/office/drawing/2014/main" id="{2FB7FAF6-595C-0589-6F8D-5A926F070D0C}"/>
              </a:ext>
            </a:extLst>
          </p:cNvPr>
          <p:cNvGraphicFramePr>
            <a:graphicFrameLocks/>
          </p:cNvGraphicFramePr>
          <p:nvPr>
            <p:extLst>
              <p:ext uri="{D42A27DB-BD31-4B8C-83A1-F6EECF244321}">
                <p14:modId xmlns:p14="http://schemas.microsoft.com/office/powerpoint/2010/main" val="3486535720"/>
              </p:ext>
            </p:extLst>
          </p:nvPr>
        </p:nvGraphicFramePr>
        <p:xfrm>
          <a:off x="700643" y="5725097"/>
          <a:ext cx="16558657" cy="2871314"/>
        </p:xfrm>
        <a:graphic>
          <a:graphicData uri="http://schemas.openxmlformats.org/drawingml/2006/table">
            <a:tbl>
              <a:tblPr firstRow="1" bandRow="1">
                <a:tableStyleId>{5C22544A-7EE6-4342-B048-85BDC9FD1C3A}</a:tableStyleId>
              </a:tblPr>
              <a:tblGrid>
                <a:gridCol w="2728358">
                  <a:extLst>
                    <a:ext uri="{9D8B030D-6E8A-4147-A177-3AD203B41FA5}">
                      <a16:colId xmlns:a16="http://schemas.microsoft.com/office/drawing/2014/main" val="4289972319"/>
                    </a:ext>
                  </a:extLst>
                </a:gridCol>
                <a:gridCol w="13830299">
                  <a:extLst>
                    <a:ext uri="{9D8B030D-6E8A-4147-A177-3AD203B41FA5}">
                      <a16:colId xmlns:a16="http://schemas.microsoft.com/office/drawing/2014/main" val="2619954489"/>
                    </a:ext>
                  </a:extLst>
                </a:gridCol>
              </a:tblGrid>
              <a:tr h="539117">
                <a:tc>
                  <a:txBody>
                    <a:bodyPr/>
                    <a:lstStyle/>
                    <a:p>
                      <a:pPr algn="l"/>
                      <a:r>
                        <a:rPr lang="pt-PT" noProof="0" dirty="0"/>
                        <a:t>Portal</a:t>
                      </a:r>
                    </a:p>
                  </a:txBody>
                  <a:tcPr anchor="ctr">
                    <a:solidFill>
                      <a:schemeClr val="accent6">
                        <a:lumMod val="50000"/>
                      </a:schemeClr>
                    </a:solidFill>
                  </a:tcPr>
                </a:tc>
                <a:tc>
                  <a:txBody>
                    <a:bodyPr/>
                    <a:lstStyle/>
                    <a:p>
                      <a:pPr algn="l"/>
                      <a:r>
                        <a:rPr lang="pt-BR" sz="1600" noProof="0" dirty="0"/>
                        <a:t>Ministério da Justiça – Publicação de Atos Societários</a:t>
                      </a:r>
                    </a:p>
                  </a:txBody>
                  <a:tcPr anchor="ctr">
                    <a:solidFill>
                      <a:schemeClr val="accent6">
                        <a:lumMod val="50000"/>
                      </a:schemeClr>
                    </a:solidFill>
                  </a:tcPr>
                </a:tc>
                <a:extLst>
                  <a:ext uri="{0D108BD9-81ED-4DB2-BD59-A6C34878D82A}">
                    <a16:rowId xmlns:a16="http://schemas.microsoft.com/office/drawing/2014/main" val="2389528094"/>
                  </a:ext>
                </a:extLst>
              </a:tr>
              <a:tr h="2332197">
                <a:tc>
                  <a:txBody>
                    <a:bodyPr/>
                    <a:lstStyle/>
                    <a:p>
                      <a:pPr>
                        <a:lnSpc>
                          <a:spcPct val="150000"/>
                        </a:lnSpc>
                      </a:pPr>
                      <a:endParaRPr lang="pt-PT" noProof="0" dirty="0"/>
                    </a:p>
                  </a:txBody>
                  <a:tcPr anchor="ctr">
                    <a:noFill/>
                  </a:tcPr>
                </a:tc>
                <a:tc>
                  <a:txBody>
                    <a:bodyPr/>
                    <a:lstStyle/>
                    <a:p>
                      <a:pPr marL="285750" indent="-285750">
                        <a:lnSpc>
                          <a:spcPct val="150000"/>
                        </a:lnSpc>
                        <a:buFont typeface="Arial" panose="020B0604020202020204" pitchFamily="34" charset="0"/>
                        <a:buChar char="•"/>
                      </a:pPr>
                      <a:endParaRPr lang="pt-BR" sz="2000" kern="1200" noProof="0" dirty="0">
                        <a:solidFill>
                          <a:schemeClr val="dk1"/>
                        </a:solidFill>
                        <a:latin typeface="+mn-lt"/>
                        <a:ea typeface="+mn-ea"/>
                        <a:cs typeface="+mn-cs"/>
                      </a:endParaRPr>
                    </a:p>
                  </a:txBody>
                  <a:tcPr anchor="ctr">
                    <a:noFill/>
                  </a:tcPr>
                </a:tc>
                <a:extLst>
                  <a:ext uri="{0D108BD9-81ED-4DB2-BD59-A6C34878D82A}">
                    <a16:rowId xmlns:a16="http://schemas.microsoft.com/office/drawing/2014/main" val="3288223916"/>
                  </a:ext>
                </a:extLst>
              </a:tr>
            </a:tbl>
          </a:graphicData>
        </a:graphic>
      </p:graphicFrame>
      <p:pic>
        <p:nvPicPr>
          <p:cNvPr id="5" name="Picture 4">
            <a:hlinkClick r:id="rId9"/>
            <a:extLst>
              <a:ext uri="{FF2B5EF4-FFF2-40B4-BE49-F238E27FC236}">
                <a16:creationId xmlns:a16="http://schemas.microsoft.com/office/drawing/2014/main" id="{200FA77E-7D95-07D5-5CF7-02ED20780BA1}"/>
              </a:ext>
            </a:extLst>
          </p:cNvPr>
          <p:cNvPicPr>
            <a:picLocks noChangeAspect="1"/>
          </p:cNvPicPr>
          <p:nvPr/>
        </p:nvPicPr>
        <p:blipFill>
          <a:blip r:embed="rId10"/>
          <a:stretch>
            <a:fillRect/>
          </a:stretch>
        </p:blipFill>
        <p:spPr>
          <a:xfrm>
            <a:off x="1006745" y="6403196"/>
            <a:ext cx="2018513" cy="1885424"/>
          </a:xfrm>
          <a:prstGeom prst="rect">
            <a:avLst/>
          </a:prstGeom>
        </p:spPr>
      </p:pic>
      <p:pic>
        <p:nvPicPr>
          <p:cNvPr id="6" name="Picture 5">
            <a:hlinkClick r:id="rId11"/>
            <a:extLst>
              <a:ext uri="{FF2B5EF4-FFF2-40B4-BE49-F238E27FC236}">
                <a16:creationId xmlns:a16="http://schemas.microsoft.com/office/drawing/2014/main" id="{9A656A38-86D4-34A4-F9D6-C039B9BDF2D3}"/>
              </a:ext>
            </a:extLst>
          </p:cNvPr>
          <p:cNvPicPr>
            <a:picLocks noChangeAspect="1"/>
          </p:cNvPicPr>
          <p:nvPr/>
        </p:nvPicPr>
        <p:blipFill>
          <a:blip r:embed="rId12"/>
          <a:stretch>
            <a:fillRect/>
          </a:stretch>
        </p:blipFill>
        <p:spPr>
          <a:xfrm>
            <a:off x="9415966" y="3156123"/>
            <a:ext cx="1988633" cy="1864343"/>
          </a:xfrm>
          <a:prstGeom prst="rect">
            <a:avLst/>
          </a:prstGeom>
        </p:spPr>
      </p:pic>
      <p:pic>
        <p:nvPicPr>
          <p:cNvPr id="10" name="Picture 9">
            <a:extLst>
              <a:ext uri="{FF2B5EF4-FFF2-40B4-BE49-F238E27FC236}">
                <a16:creationId xmlns:a16="http://schemas.microsoft.com/office/drawing/2014/main" id="{07143F56-DC7B-4A7E-F69A-59707F18E022}"/>
              </a:ext>
            </a:extLst>
          </p:cNvPr>
          <p:cNvPicPr>
            <a:picLocks noChangeAspect="1"/>
          </p:cNvPicPr>
          <p:nvPr/>
        </p:nvPicPr>
        <p:blipFill>
          <a:blip r:embed="rId13"/>
          <a:stretch>
            <a:fillRect/>
          </a:stretch>
        </p:blipFill>
        <p:spPr>
          <a:xfrm>
            <a:off x="4953000" y="6365096"/>
            <a:ext cx="10536335" cy="2031858"/>
          </a:xfrm>
          <a:prstGeom prst="rect">
            <a:avLst/>
          </a:prstGeom>
        </p:spPr>
      </p:pic>
      <p:sp>
        <p:nvSpPr>
          <p:cNvPr id="7" name="TextBox 10">
            <a:extLst>
              <a:ext uri="{FF2B5EF4-FFF2-40B4-BE49-F238E27FC236}">
                <a16:creationId xmlns:a16="http://schemas.microsoft.com/office/drawing/2014/main" id="{95339D7B-E1C8-8EB8-81AA-EEE458A4C601}"/>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A4DE5EA8-D6FD-77DC-0401-2A3CFFCC8BFD}"/>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1" name="TextBox 12">
            <a:extLst>
              <a:ext uri="{FF2B5EF4-FFF2-40B4-BE49-F238E27FC236}">
                <a16:creationId xmlns:a16="http://schemas.microsoft.com/office/drawing/2014/main" id="{C41DA4BC-F1E1-8D7D-7EF8-B332AD3FEDB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63780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842ED-9DA4-EBEB-8356-45D63187E6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C48149C-0C34-2A55-EFB3-613A262AE818}"/>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33BD15B6-C7FA-035F-D317-FB3FBBCA0B38}"/>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Companies</a:t>
            </a:r>
          </a:p>
        </p:txBody>
      </p:sp>
      <p:sp>
        <p:nvSpPr>
          <p:cNvPr id="4" name="TextBox 15">
            <a:extLst>
              <a:ext uri="{FF2B5EF4-FFF2-40B4-BE49-F238E27FC236}">
                <a16:creationId xmlns:a16="http://schemas.microsoft.com/office/drawing/2014/main" id="{1E00B1C9-5503-8E6D-3C70-806D7E0560C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31</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7E1D7C24-F266-654A-D1DF-21153FB2F071}"/>
              </a:ext>
            </a:extLst>
          </p:cNvPr>
          <p:cNvPicPr>
            <a:picLocks noChangeAspect="1"/>
          </p:cNvPicPr>
          <p:nvPr/>
        </p:nvPicPr>
        <p:blipFill>
          <a:blip r:embed="rId5"/>
          <a:stretch>
            <a:fillRect/>
          </a:stretch>
        </p:blipFill>
        <p:spPr>
          <a:xfrm>
            <a:off x="381000" y="552138"/>
            <a:ext cx="1635002" cy="427085"/>
          </a:xfrm>
          <a:prstGeom prst="rect">
            <a:avLst/>
          </a:prstGeom>
        </p:spPr>
      </p:pic>
      <p:graphicFrame>
        <p:nvGraphicFramePr>
          <p:cNvPr id="9" name="Table 5">
            <a:extLst>
              <a:ext uri="{FF2B5EF4-FFF2-40B4-BE49-F238E27FC236}">
                <a16:creationId xmlns:a16="http://schemas.microsoft.com/office/drawing/2014/main" id="{50FDCEC4-38D1-3F25-F546-568644242E46}"/>
              </a:ext>
            </a:extLst>
          </p:cNvPr>
          <p:cNvGraphicFramePr>
            <a:graphicFrameLocks/>
          </p:cNvGraphicFramePr>
          <p:nvPr>
            <p:extLst>
              <p:ext uri="{D42A27DB-BD31-4B8C-83A1-F6EECF244321}">
                <p14:modId xmlns:p14="http://schemas.microsoft.com/office/powerpoint/2010/main" val="1983079217"/>
              </p:ext>
            </p:extLst>
          </p:nvPr>
        </p:nvGraphicFramePr>
        <p:xfrm>
          <a:off x="700643" y="2634907"/>
          <a:ext cx="5319157" cy="3041994"/>
        </p:xfrm>
        <a:graphic>
          <a:graphicData uri="http://schemas.openxmlformats.org/drawingml/2006/table">
            <a:tbl>
              <a:tblPr firstRow="1" bandRow="1">
                <a:tableStyleId>{5C22544A-7EE6-4342-B048-85BDC9FD1C3A}</a:tableStyleId>
              </a:tblPr>
              <a:tblGrid>
                <a:gridCol w="2575957">
                  <a:extLst>
                    <a:ext uri="{9D8B030D-6E8A-4147-A177-3AD203B41FA5}">
                      <a16:colId xmlns:a16="http://schemas.microsoft.com/office/drawing/2014/main" val="4289972319"/>
                    </a:ext>
                  </a:extLst>
                </a:gridCol>
                <a:gridCol w="2743200">
                  <a:extLst>
                    <a:ext uri="{9D8B030D-6E8A-4147-A177-3AD203B41FA5}">
                      <a16:colId xmlns:a16="http://schemas.microsoft.com/office/drawing/2014/main" val="2619954489"/>
                    </a:ext>
                  </a:extLst>
                </a:gridCol>
              </a:tblGrid>
              <a:tr h="571164">
                <a:tc gridSpan="2">
                  <a:txBody>
                    <a:bodyPr/>
                    <a:lstStyle/>
                    <a:p>
                      <a:pPr algn="l"/>
                      <a:r>
                        <a:rPr lang="pt-PT" noProof="0" dirty="0"/>
                        <a:t>Demo Time</a:t>
                      </a:r>
                    </a:p>
                  </a:txBody>
                  <a:tcPr anchor="ctr">
                    <a:solidFill>
                      <a:schemeClr val="accent6">
                        <a:lumMod val="50000"/>
                      </a:schemeClr>
                    </a:solidFill>
                  </a:tcPr>
                </a:tc>
                <a:tc hMerge="1">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2470830">
                <a:tc>
                  <a:txBody>
                    <a:bodyPr/>
                    <a:lstStyle/>
                    <a:p>
                      <a:pPr marL="0" indent="0" algn="ctr">
                        <a:lnSpc>
                          <a:spcPct val="100000"/>
                        </a:lnSpc>
                        <a:buFont typeface="Arial" panose="020B0604020202020204" pitchFamily="34" charset="0"/>
                        <a:buNone/>
                      </a:pPr>
                      <a:endParaRPr lang="pt-PT" sz="4000" b="1" noProof="0" dirty="0"/>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Entity (</a:t>
                      </a:r>
                      <a:r>
                        <a:rPr lang="pt-BR" sz="2000" b="1" kern="1200" noProof="0" dirty="0">
                          <a:solidFill>
                            <a:schemeClr val="accent6">
                              <a:lumMod val="50000"/>
                            </a:schemeClr>
                          </a:solidFill>
                          <a:latin typeface="+mj-lt"/>
                          <a:ea typeface="+mn-ea"/>
                          <a:cs typeface="+mn-cs"/>
                          <a:hlinkClick r:id="rId6">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Contracts (</a:t>
                      </a:r>
                      <a:r>
                        <a:rPr lang="pt-BR" sz="2000" b="1" kern="1200" noProof="0" dirty="0">
                          <a:solidFill>
                            <a:schemeClr val="accent6">
                              <a:lumMod val="50000"/>
                            </a:schemeClr>
                          </a:solidFill>
                          <a:latin typeface="+mj-lt"/>
                          <a:ea typeface="+mn-ea"/>
                          <a:cs typeface="+mn-cs"/>
                          <a:hlinkClick r:id="rId7">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pic>
        <p:nvPicPr>
          <p:cNvPr id="7" name="Picture 6">
            <a:hlinkClick r:id="rId8"/>
            <a:extLst>
              <a:ext uri="{FF2B5EF4-FFF2-40B4-BE49-F238E27FC236}">
                <a16:creationId xmlns:a16="http://schemas.microsoft.com/office/drawing/2014/main" id="{1FB3DAB5-CB10-B90D-E372-DF63A1D22CDF}"/>
              </a:ext>
            </a:extLst>
          </p:cNvPr>
          <p:cNvPicPr>
            <a:picLocks noChangeAspect="1"/>
          </p:cNvPicPr>
          <p:nvPr/>
        </p:nvPicPr>
        <p:blipFill>
          <a:blip r:embed="rId9"/>
          <a:stretch>
            <a:fillRect/>
          </a:stretch>
        </p:blipFill>
        <p:spPr>
          <a:xfrm>
            <a:off x="860254" y="3620890"/>
            <a:ext cx="2018513" cy="1885423"/>
          </a:xfrm>
          <a:prstGeom prst="rect">
            <a:avLst/>
          </a:prstGeom>
        </p:spPr>
      </p:pic>
      <p:pic>
        <p:nvPicPr>
          <p:cNvPr id="11" name="Picture 10">
            <a:extLst>
              <a:ext uri="{FF2B5EF4-FFF2-40B4-BE49-F238E27FC236}">
                <a16:creationId xmlns:a16="http://schemas.microsoft.com/office/drawing/2014/main" id="{32A14507-4523-4820-F39C-91F0AD6E5C4E}"/>
              </a:ext>
            </a:extLst>
          </p:cNvPr>
          <p:cNvPicPr>
            <a:picLocks noChangeAspect="1"/>
          </p:cNvPicPr>
          <p:nvPr/>
        </p:nvPicPr>
        <p:blipFill>
          <a:blip r:embed="rId10"/>
          <a:stretch>
            <a:fillRect/>
          </a:stretch>
        </p:blipFill>
        <p:spPr>
          <a:xfrm>
            <a:off x="6781800" y="2634907"/>
            <a:ext cx="9924388" cy="5936766"/>
          </a:xfrm>
          <a:prstGeom prst="rect">
            <a:avLst/>
          </a:prstGeom>
        </p:spPr>
      </p:pic>
      <p:sp>
        <p:nvSpPr>
          <p:cNvPr id="5" name="TextBox 10">
            <a:extLst>
              <a:ext uri="{FF2B5EF4-FFF2-40B4-BE49-F238E27FC236}">
                <a16:creationId xmlns:a16="http://schemas.microsoft.com/office/drawing/2014/main" id="{F7C84880-8397-77E9-2BDD-15CF06E1F6E9}"/>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FC2A3DBF-3AD6-EE5F-F756-CC88E839A82E}"/>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2895D897-7CD1-8D25-54C8-EF81C0CACED5}"/>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499267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20FF2-7084-E151-E188-82A73CF491C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4BEF247-C758-9293-2739-937203428E6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6E5AFA1A-6502-3581-27EE-D8A4CA7DF3B7}"/>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Companies</a:t>
            </a:r>
          </a:p>
        </p:txBody>
      </p:sp>
      <p:sp>
        <p:nvSpPr>
          <p:cNvPr id="4" name="TextBox 15">
            <a:extLst>
              <a:ext uri="{FF2B5EF4-FFF2-40B4-BE49-F238E27FC236}">
                <a16:creationId xmlns:a16="http://schemas.microsoft.com/office/drawing/2014/main" id="{56E8114E-73EC-96E9-FCF3-CEBBE5100B98}"/>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32</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C2201544-038D-F29A-438E-B9C6C9FB715C}"/>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6" name="Picture 5">
            <a:hlinkClick r:id="rId6"/>
            <a:extLst>
              <a:ext uri="{FF2B5EF4-FFF2-40B4-BE49-F238E27FC236}">
                <a16:creationId xmlns:a16="http://schemas.microsoft.com/office/drawing/2014/main" id="{7F8CCF92-6A4D-2FA5-E689-8AC175EB7727}"/>
              </a:ext>
            </a:extLst>
          </p:cNvPr>
          <p:cNvPicPr>
            <a:picLocks noChangeAspect="1"/>
          </p:cNvPicPr>
          <p:nvPr/>
        </p:nvPicPr>
        <p:blipFill>
          <a:blip r:embed="rId7"/>
          <a:stretch>
            <a:fillRect/>
          </a:stretch>
        </p:blipFill>
        <p:spPr>
          <a:xfrm>
            <a:off x="9091527" y="2646362"/>
            <a:ext cx="7765629" cy="5172584"/>
          </a:xfrm>
          <a:prstGeom prst="rect">
            <a:avLst/>
          </a:prstGeom>
        </p:spPr>
      </p:pic>
      <p:pic>
        <p:nvPicPr>
          <p:cNvPr id="10" name="Picture 9">
            <a:hlinkClick r:id="rId8"/>
            <a:extLst>
              <a:ext uri="{FF2B5EF4-FFF2-40B4-BE49-F238E27FC236}">
                <a16:creationId xmlns:a16="http://schemas.microsoft.com/office/drawing/2014/main" id="{E6C354DE-9848-2CEB-0F96-715315BE7A42}"/>
              </a:ext>
            </a:extLst>
          </p:cNvPr>
          <p:cNvPicPr>
            <a:picLocks noChangeAspect="1"/>
          </p:cNvPicPr>
          <p:nvPr/>
        </p:nvPicPr>
        <p:blipFill>
          <a:blip r:embed="rId9"/>
          <a:stretch>
            <a:fillRect/>
          </a:stretch>
        </p:blipFill>
        <p:spPr>
          <a:xfrm>
            <a:off x="1143000" y="2864489"/>
            <a:ext cx="7194896" cy="4558022"/>
          </a:xfrm>
          <a:prstGeom prst="rect">
            <a:avLst/>
          </a:prstGeom>
        </p:spPr>
      </p:pic>
      <p:sp>
        <p:nvSpPr>
          <p:cNvPr id="5" name="TextBox 10">
            <a:extLst>
              <a:ext uri="{FF2B5EF4-FFF2-40B4-BE49-F238E27FC236}">
                <a16:creationId xmlns:a16="http://schemas.microsoft.com/office/drawing/2014/main" id="{DD568190-06E9-B6C8-4D15-032F3D39FD8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F5FC4ABA-3ABE-4C50-07BC-57D065647A8B}"/>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199CC874-E231-FF83-9D33-655AA1E3A22E}"/>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731186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8AFF4-0306-0C85-CA6B-CFFFC7EC16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790832B-C0D1-95AA-628D-54D756B910B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1E4866E-B2C9-0EEB-883E-8CF810430BBC}"/>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Companies</a:t>
            </a:r>
          </a:p>
        </p:txBody>
      </p:sp>
      <p:sp>
        <p:nvSpPr>
          <p:cNvPr id="4" name="TextBox 15">
            <a:extLst>
              <a:ext uri="{FF2B5EF4-FFF2-40B4-BE49-F238E27FC236}">
                <a16:creationId xmlns:a16="http://schemas.microsoft.com/office/drawing/2014/main" id="{F88344A6-3FE6-6D02-B425-F95CF89581F4}"/>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33</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F892F302-E114-DA1A-40B7-BE8C75E62355}"/>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7" name="Picture 6">
            <a:hlinkClick r:id="rId6"/>
            <a:extLst>
              <a:ext uri="{FF2B5EF4-FFF2-40B4-BE49-F238E27FC236}">
                <a16:creationId xmlns:a16="http://schemas.microsoft.com/office/drawing/2014/main" id="{07378D51-022F-174D-F021-D87FF3053B98}"/>
              </a:ext>
            </a:extLst>
          </p:cNvPr>
          <p:cNvPicPr>
            <a:picLocks noChangeAspect="1"/>
          </p:cNvPicPr>
          <p:nvPr/>
        </p:nvPicPr>
        <p:blipFill>
          <a:blip r:embed="rId7"/>
          <a:stretch>
            <a:fillRect/>
          </a:stretch>
        </p:blipFill>
        <p:spPr>
          <a:xfrm>
            <a:off x="1138626" y="2864411"/>
            <a:ext cx="15956602" cy="5963482"/>
          </a:xfrm>
          <a:prstGeom prst="rect">
            <a:avLst/>
          </a:prstGeom>
        </p:spPr>
      </p:pic>
      <p:sp>
        <p:nvSpPr>
          <p:cNvPr id="5" name="TextBox 10">
            <a:extLst>
              <a:ext uri="{FF2B5EF4-FFF2-40B4-BE49-F238E27FC236}">
                <a16:creationId xmlns:a16="http://schemas.microsoft.com/office/drawing/2014/main" id="{8AC09AAE-C274-2E68-1DBF-425E02567962}"/>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7AC37734-8369-35D8-2B1D-BA08C090D0EE}"/>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69E2241E-403A-14BA-28EB-768BB498F53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518720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90094-DE5A-3B15-1360-915E7DA6DDD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8D93658-5D70-9D7A-6333-C730107AD862}"/>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AD76A10E-4CCB-AE07-4031-ADD3FE0FA85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Companies</a:t>
            </a:r>
          </a:p>
        </p:txBody>
      </p:sp>
      <p:sp>
        <p:nvSpPr>
          <p:cNvPr id="4" name="TextBox 15">
            <a:extLst>
              <a:ext uri="{FF2B5EF4-FFF2-40B4-BE49-F238E27FC236}">
                <a16:creationId xmlns:a16="http://schemas.microsoft.com/office/drawing/2014/main" id="{325F6E76-409A-BE5B-C4A3-0D9C1599E938}"/>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34</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806ED43D-0108-C5EA-9703-1481B851C9BB}"/>
              </a:ext>
            </a:extLst>
          </p:cNvPr>
          <p:cNvPicPr>
            <a:picLocks noChangeAspect="1"/>
          </p:cNvPicPr>
          <p:nvPr/>
        </p:nvPicPr>
        <p:blipFill>
          <a:blip r:embed="rId5"/>
          <a:stretch>
            <a:fillRect/>
          </a:stretch>
        </p:blipFill>
        <p:spPr>
          <a:xfrm>
            <a:off x="381000" y="552138"/>
            <a:ext cx="1635002" cy="427085"/>
          </a:xfrm>
          <a:prstGeom prst="rect">
            <a:avLst/>
          </a:prstGeom>
        </p:spPr>
      </p:pic>
      <p:sp>
        <p:nvSpPr>
          <p:cNvPr id="5" name="TextBox 10">
            <a:extLst>
              <a:ext uri="{FF2B5EF4-FFF2-40B4-BE49-F238E27FC236}">
                <a16:creationId xmlns:a16="http://schemas.microsoft.com/office/drawing/2014/main" id="{29436D6E-798B-D020-05F5-246BA538D8FB}"/>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5A8FC1D9-B525-9C22-E453-60186835E842}"/>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B51BD406-472D-18A2-E1CE-7B608B789BA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pic>
        <p:nvPicPr>
          <p:cNvPr id="12" name="Picture 11">
            <a:hlinkClick r:id="rId6"/>
            <a:extLst>
              <a:ext uri="{FF2B5EF4-FFF2-40B4-BE49-F238E27FC236}">
                <a16:creationId xmlns:a16="http://schemas.microsoft.com/office/drawing/2014/main" id="{1F834746-350B-236C-4AC4-083371CF487D}"/>
              </a:ext>
            </a:extLst>
          </p:cNvPr>
          <p:cNvPicPr>
            <a:picLocks noChangeAspect="1"/>
          </p:cNvPicPr>
          <p:nvPr/>
        </p:nvPicPr>
        <p:blipFill>
          <a:blip r:embed="rId7"/>
          <a:stretch>
            <a:fillRect/>
          </a:stretch>
        </p:blipFill>
        <p:spPr>
          <a:xfrm>
            <a:off x="3477997" y="2689675"/>
            <a:ext cx="10740288" cy="6457609"/>
          </a:xfrm>
          <a:prstGeom prst="rect">
            <a:avLst/>
          </a:prstGeom>
        </p:spPr>
      </p:pic>
      <p:sp>
        <p:nvSpPr>
          <p:cNvPr id="14" name="Rectangle 13">
            <a:extLst>
              <a:ext uri="{FF2B5EF4-FFF2-40B4-BE49-F238E27FC236}">
                <a16:creationId xmlns:a16="http://schemas.microsoft.com/office/drawing/2014/main" id="{F0DC801F-5939-2A22-365A-54EEF7484AD2}"/>
              </a:ext>
            </a:extLst>
          </p:cNvPr>
          <p:cNvSpPr/>
          <p:nvPr/>
        </p:nvSpPr>
        <p:spPr>
          <a:xfrm>
            <a:off x="5181600" y="4000500"/>
            <a:ext cx="1828800" cy="990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p>
        </p:txBody>
      </p:sp>
      <p:sp>
        <p:nvSpPr>
          <p:cNvPr id="15" name="Rectangle 14">
            <a:extLst>
              <a:ext uri="{FF2B5EF4-FFF2-40B4-BE49-F238E27FC236}">
                <a16:creationId xmlns:a16="http://schemas.microsoft.com/office/drawing/2014/main" id="{20603CCB-167A-EC70-FA42-54C8633DA1BF}"/>
              </a:ext>
            </a:extLst>
          </p:cNvPr>
          <p:cNvSpPr/>
          <p:nvPr/>
        </p:nvSpPr>
        <p:spPr>
          <a:xfrm>
            <a:off x="5410200" y="5272881"/>
            <a:ext cx="1828800" cy="533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p>
        </p:txBody>
      </p:sp>
      <p:sp>
        <p:nvSpPr>
          <p:cNvPr id="16" name="Rectangle 15">
            <a:extLst>
              <a:ext uri="{FF2B5EF4-FFF2-40B4-BE49-F238E27FC236}">
                <a16:creationId xmlns:a16="http://schemas.microsoft.com/office/drawing/2014/main" id="{DC8F7AD5-7C06-3977-D5A8-4A34F9E5E07A}"/>
              </a:ext>
            </a:extLst>
          </p:cNvPr>
          <p:cNvSpPr/>
          <p:nvPr/>
        </p:nvSpPr>
        <p:spPr>
          <a:xfrm>
            <a:off x="5410200" y="7264150"/>
            <a:ext cx="3048000" cy="17274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p>
        </p:txBody>
      </p:sp>
    </p:spTree>
    <p:extLst>
      <p:ext uri="{BB962C8B-B14F-4D97-AF65-F5344CB8AC3E}">
        <p14:creationId xmlns:p14="http://schemas.microsoft.com/office/powerpoint/2010/main" val="3820720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58C08-DE86-DAA3-313C-B1526FEC6D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559D2B2-66BA-FAA6-CD07-4219894B5F29}"/>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58D896A7-9F8E-CF30-382A-F26820106F1A}"/>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Vehicles</a:t>
            </a:r>
          </a:p>
        </p:txBody>
      </p:sp>
      <p:sp>
        <p:nvSpPr>
          <p:cNvPr id="4" name="TextBox 15">
            <a:extLst>
              <a:ext uri="{FF2B5EF4-FFF2-40B4-BE49-F238E27FC236}">
                <a16:creationId xmlns:a16="http://schemas.microsoft.com/office/drawing/2014/main" id="{8EB92520-F3AC-665C-11DF-49D77B3224FE}"/>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35</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A6490CBC-579E-83F0-F88B-EACC0989EB66}"/>
              </a:ext>
            </a:extLst>
          </p:cNvPr>
          <p:cNvPicPr>
            <a:picLocks noChangeAspect="1"/>
          </p:cNvPicPr>
          <p:nvPr/>
        </p:nvPicPr>
        <p:blipFill>
          <a:blip r:embed="rId5"/>
          <a:stretch>
            <a:fillRect/>
          </a:stretch>
        </p:blipFill>
        <p:spPr>
          <a:xfrm>
            <a:off x="381000" y="552138"/>
            <a:ext cx="1635002" cy="427085"/>
          </a:xfrm>
          <a:prstGeom prst="rect">
            <a:avLst/>
          </a:prstGeom>
        </p:spPr>
      </p:pic>
      <p:graphicFrame>
        <p:nvGraphicFramePr>
          <p:cNvPr id="9" name="Table 5">
            <a:extLst>
              <a:ext uri="{FF2B5EF4-FFF2-40B4-BE49-F238E27FC236}">
                <a16:creationId xmlns:a16="http://schemas.microsoft.com/office/drawing/2014/main" id="{65135D38-C91A-2CA3-2AAF-57BBC65AA13C}"/>
              </a:ext>
            </a:extLst>
          </p:cNvPr>
          <p:cNvGraphicFramePr>
            <a:graphicFrameLocks/>
          </p:cNvGraphicFramePr>
          <p:nvPr>
            <p:extLst>
              <p:ext uri="{D42A27DB-BD31-4B8C-83A1-F6EECF244321}">
                <p14:modId xmlns:p14="http://schemas.microsoft.com/office/powerpoint/2010/main" val="684276406"/>
              </p:ext>
            </p:extLst>
          </p:nvPr>
        </p:nvGraphicFramePr>
        <p:xfrm>
          <a:off x="700643" y="2634907"/>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Automóvel On-line </a:t>
                      </a:r>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a:lnSpc>
                          <a:spcPct val="150000"/>
                        </a:lnSpc>
                      </a:pPr>
                      <a:endParaRPr lang="pt-PT" noProof="0" dirty="0"/>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Certidão Permanente do Registo Automóvel (</a:t>
                      </a:r>
                      <a:r>
                        <a:rPr lang="pt-BR" sz="2000" b="1" kern="1200" noProof="0" dirty="0">
                          <a:solidFill>
                            <a:schemeClr val="accent6">
                              <a:lumMod val="50000"/>
                            </a:schemeClr>
                          </a:solidFill>
                          <a:latin typeface="+mj-lt"/>
                          <a:ea typeface="+mn-ea"/>
                          <a:cs typeface="+mn-cs"/>
                          <a:hlinkClick r:id="rId6">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 </a:t>
                      </a:r>
                    </a:p>
                    <a:p>
                      <a:pPr marL="742950" lvl="1"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Document example (</a:t>
                      </a:r>
                      <a:r>
                        <a:rPr lang="pt-BR" sz="2000" b="1" kern="1200" noProof="0" dirty="0">
                          <a:solidFill>
                            <a:schemeClr val="accent6">
                              <a:lumMod val="50000"/>
                            </a:schemeClr>
                          </a:solidFill>
                          <a:latin typeface="+mj-lt"/>
                          <a:ea typeface="+mn-ea"/>
                          <a:cs typeface="+mn-cs"/>
                          <a:hlinkClick r:id="rId7">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BR" sz="2000" b="1" kern="1200" noProof="0" dirty="0">
                          <a:solidFill>
                            <a:schemeClr val="dk1"/>
                          </a:solidFill>
                          <a:latin typeface="+mn-lt"/>
                          <a:ea typeface="+mn-ea"/>
                          <a:cs typeface="+mn-cs"/>
                        </a:rPr>
                        <a:t>Demo</a:t>
                      </a:r>
                      <a:r>
                        <a:rPr lang="pt-BR" sz="2000" kern="1200" noProof="0" dirty="0">
                          <a:solidFill>
                            <a:schemeClr val="dk1"/>
                          </a:solidFill>
                          <a:latin typeface="+mn-lt"/>
                          <a:ea typeface="+mn-ea"/>
                          <a:cs typeface="+mn-cs"/>
                        </a:rPr>
                        <a:t>: search for a car (</a:t>
                      </a:r>
                      <a:r>
                        <a:rPr lang="pt-BR" sz="2000" b="1" kern="1200" noProof="0" dirty="0">
                          <a:solidFill>
                            <a:schemeClr val="accent6">
                              <a:lumMod val="50000"/>
                            </a:schemeClr>
                          </a:solidFill>
                          <a:latin typeface="+mj-lt"/>
                          <a:ea typeface="+mn-ea"/>
                          <a:cs typeface="+mn-cs"/>
                          <a:hlinkClick r:id="rId8">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742950" lvl="1"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License Plate : 89-QS-04 (</a:t>
                      </a:r>
                      <a:r>
                        <a:rPr lang="pt-BR" sz="2000" b="1" kern="1200" noProof="0" dirty="0">
                          <a:solidFill>
                            <a:schemeClr val="accent6">
                              <a:lumMod val="50000"/>
                            </a:schemeClr>
                          </a:solidFill>
                          <a:latin typeface="+mj-lt"/>
                          <a:ea typeface="+mn-ea"/>
                          <a:cs typeface="+mn-cs"/>
                          <a:hlinkClick r:id="rId9">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txBody>
                  <a:tcPr anchor="ctr">
                    <a:noFill/>
                  </a:tcPr>
                </a:tc>
                <a:extLst>
                  <a:ext uri="{0D108BD9-81ED-4DB2-BD59-A6C34878D82A}">
                    <a16:rowId xmlns:a16="http://schemas.microsoft.com/office/drawing/2014/main" val="3288223916"/>
                  </a:ext>
                </a:extLst>
              </a:tr>
            </a:tbl>
          </a:graphicData>
        </a:graphic>
      </p:graphicFrame>
      <p:pic>
        <p:nvPicPr>
          <p:cNvPr id="19" name="Picture 18">
            <a:hlinkClick r:id="rId10"/>
            <a:extLst>
              <a:ext uri="{FF2B5EF4-FFF2-40B4-BE49-F238E27FC236}">
                <a16:creationId xmlns:a16="http://schemas.microsoft.com/office/drawing/2014/main" id="{2F0C13F9-C281-5F34-7F57-31C3887F8176}"/>
              </a:ext>
            </a:extLst>
          </p:cNvPr>
          <p:cNvPicPr>
            <a:picLocks noChangeAspect="1"/>
          </p:cNvPicPr>
          <p:nvPr/>
        </p:nvPicPr>
        <p:blipFill>
          <a:blip r:embed="rId11"/>
          <a:stretch>
            <a:fillRect/>
          </a:stretch>
        </p:blipFill>
        <p:spPr>
          <a:xfrm>
            <a:off x="873743" y="3174829"/>
            <a:ext cx="2032002" cy="1905001"/>
          </a:xfrm>
          <a:prstGeom prst="rect">
            <a:avLst/>
          </a:prstGeom>
        </p:spPr>
      </p:pic>
      <p:graphicFrame>
        <p:nvGraphicFramePr>
          <p:cNvPr id="20" name="Table 5">
            <a:extLst>
              <a:ext uri="{FF2B5EF4-FFF2-40B4-BE49-F238E27FC236}">
                <a16:creationId xmlns:a16="http://schemas.microsoft.com/office/drawing/2014/main" id="{5BF413C9-2984-5308-3AE3-F4F8BE7AF51D}"/>
              </a:ext>
            </a:extLst>
          </p:cNvPr>
          <p:cNvGraphicFramePr>
            <a:graphicFrameLocks/>
          </p:cNvGraphicFramePr>
          <p:nvPr>
            <p:extLst>
              <p:ext uri="{D42A27DB-BD31-4B8C-83A1-F6EECF244321}">
                <p14:modId xmlns:p14="http://schemas.microsoft.com/office/powerpoint/2010/main" val="2943539783"/>
              </p:ext>
            </p:extLst>
          </p:nvPr>
        </p:nvGraphicFramePr>
        <p:xfrm>
          <a:off x="9179543" y="2628900"/>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a:txBody>
                    <a:bodyPr/>
                    <a:lstStyle/>
                    <a:p>
                      <a:pPr algn="l"/>
                      <a:r>
                        <a:rPr lang="pt-PT" noProof="0" dirty="0"/>
                        <a:t>Portal</a:t>
                      </a:r>
                    </a:p>
                  </a:txBody>
                  <a:tcPr anchor="ctr">
                    <a:solidFill>
                      <a:schemeClr val="accent6">
                        <a:lumMod val="50000"/>
                      </a:schemeClr>
                    </a:solidFill>
                  </a:tcPr>
                </a:tc>
                <a:tc>
                  <a:txBody>
                    <a:bodyPr/>
                    <a:lstStyle/>
                    <a:p>
                      <a:pPr algn="l"/>
                      <a:r>
                        <a:rPr lang="pt-BR" noProof="0" dirty="0"/>
                        <a:t>IMT - Instituto da Mobilidade e dos Transportes</a:t>
                      </a:r>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a:lnSpc>
                          <a:spcPct val="150000"/>
                        </a:lnSpc>
                      </a:pPr>
                      <a:endParaRPr lang="pt-PT" noProof="0" dirty="0"/>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Serviços IMT online.pt (</a:t>
                      </a:r>
                      <a:r>
                        <a:rPr lang="pt-BR" sz="2000" b="0" kern="1200" noProof="0" dirty="0">
                          <a:solidFill>
                            <a:schemeClr val="accent6">
                              <a:lumMod val="60000"/>
                              <a:lumOff val="40000"/>
                            </a:schemeClr>
                          </a:solidFill>
                          <a:latin typeface="+mj-lt"/>
                          <a:ea typeface="+mn-ea"/>
                          <a:cs typeface="+mn-cs"/>
                          <a:hlinkClick r:id="rId12">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742950" lvl="1"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Veículos </a:t>
                      </a:r>
                      <a:r>
                        <a:rPr lang="pt-BR" sz="2000" kern="1200" noProof="0" dirty="0">
                          <a:solidFill>
                            <a:schemeClr val="dk1"/>
                          </a:solidFill>
                          <a:latin typeface="+mn-lt"/>
                          <a:ea typeface="+mn-ea"/>
                          <a:cs typeface="+mn-cs"/>
                          <a:sym typeface="Wingdings" panose="05000000000000000000" pitchFamily="2" charset="2"/>
                        </a:rPr>
                        <a:t></a:t>
                      </a:r>
                      <a:r>
                        <a:rPr lang="pt-BR" sz="2000" kern="1200" noProof="0" dirty="0">
                          <a:solidFill>
                            <a:schemeClr val="dk1"/>
                          </a:solidFill>
                          <a:latin typeface="+mn-lt"/>
                          <a:ea typeface="+mn-ea"/>
                          <a:cs typeface="+mn-cs"/>
                        </a:rPr>
                        <a:t> Certidão</a:t>
                      </a:r>
                    </a:p>
                    <a:p>
                      <a:pPr marL="1200150" lvl="2"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Mandatory inspection</a:t>
                      </a:r>
                    </a:p>
                    <a:p>
                      <a:pPr marL="1200150" lvl="2"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Vehicle characteristics</a:t>
                      </a:r>
                    </a:p>
                  </a:txBody>
                  <a:tcPr anchor="ctr">
                    <a:noFill/>
                  </a:tcPr>
                </a:tc>
                <a:extLst>
                  <a:ext uri="{0D108BD9-81ED-4DB2-BD59-A6C34878D82A}">
                    <a16:rowId xmlns:a16="http://schemas.microsoft.com/office/drawing/2014/main" val="3288223916"/>
                  </a:ext>
                </a:extLst>
              </a:tr>
            </a:tbl>
          </a:graphicData>
        </a:graphic>
      </p:graphicFrame>
      <p:graphicFrame>
        <p:nvGraphicFramePr>
          <p:cNvPr id="22" name="Table 5">
            <a:extLst>
              <a:ext uri="{FF2B5EF4-FFF2-40B4-BE49-F238E27FC236}">
                <a16:creationId xmlns:a16="http://schemas.microsoft.com/office/drawing/2014/main" id="{415931F6-64BF-ACF8-E7D6-CAA3180E51C0}"/>
              </a:ext>
            </a:extLst>
          </p:cNvPr>
          <p:cNvGraphicFramePr>
            <a:graphicFrameLocks/>
          </p:cNvGraphicFramePr>
          <p:nvPr>
            <p:extLst>
              <p:ext uri="{D42A27DB-BD31-4B8C-83A1-F6EECF244321}">
                <p14:modId xmlns:p14="http://schemas.microsoft.com/office/powerpoint/2010/main" val="2344478752"/>
              </p:ext>
            </p:extLst>
          </p:nvPr>
        </p:nvGraphicFramePr>
        <p:xfrm>
          <a:off x="700643" y="5777386"/>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a:txBody>
                    <a:bodyPr/>
                    <a:lstStyle/>
                    <a:p>
                      <a:pPr algn="l"/>
                      <a:r>
                        <a:rPr lang="pt-PT" noProof="0" dirty="0"/>
                        <a:t>Portal</a:t>
                      </a:r>
                    </a:p>
                  </a:txBody>
                  <a:tcPr anchor="ctr">
                    <a:solidFill>
                      <a:schemeClr val="accent6">
                        <a:lumMod val="50000"/>
                      </a:schemeClr>
                    </a:solidFill>
                  </a:tcPr>
                </a:tc>
                <a:tc>
                  <a:txBody>
                    <a:bodyPr/>
                    <a:lstStyle/>
                    <a:p>
                      <a:pPr algn="l"/>
                      <a:r>
                        <a:rPr lang="pt-BR" sz="1600" noProof="0" dirty="0"/>
                        <a:t>ASF – Autoridade de Supervisão de Seguros e Fundos de Pensões</a:t>
                      </a:r>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a:lnSpc>
                          <a:spcPct val="150000"/>
                        </a:lnSpc>
                      </a:pPr>
                      <a:endParaRPr lang="pt-PT" noProof="0" dirty="0"/>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Check Insurance (</a:t>
                      </a:r>
                      <a:r>
                        <a:rPr lang="pt-BR" sz="2000" b="1" kern="1200" noProof="0" dirty="0">
                          <a:solidFill>
                            <a:schemeClr val="accent6">
                              <a:lumMod val="50000"/>
                            </a:schemeClr>
                          </a:solidFill>
                          <a:latin typeface="+mj-lt"/>
                          <a:ea typeface="+mn-ea"/>
                          <a:cs typeface="+mn-cs"/>
                          <a:hlinkClick r:id="rId13">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License Plate : 89-QS-04</a:t>
                      </a:r>
                    </a:p>
                  </a:txBody>
                  <a:tcPr anchor="ctr">
                    <a:noFill/>
                  </a:tcPr>
                </a:tc>
                <a:extLst>
                  <a:ext uri="{0D108BD9-81ED-4DB2-BD59-A6C34878D82A}">
                    <a16:rowId xmlns:a16="http://schemas.microsoft.com/office/drawing/2014/main" val="3288223916"/>
                  </a:ext>
                </a:extLst>
              </a:tr>
            </a:tbl>
          </a:graphicData>
        </a:graphic>
      </p:graphicFrame>
      <p:graphicFrame>
        <p:nvGraphicFramePr>
          <p:cNvPr id="24" name="Table 5">
            <a:extLst>
              <a:ext uri="{FF2B5EF4-FFF2-40B4-BE49-F238E27FC236}">
                <a16:creationId xmlns:a16="http://schemas.microsoft.com/office/drawing/2014/main" id="{8C1C1F60-4DC5-5BBF-959D-91F09DBBE667}"/>
              </a:ext>
            </a:extLst>
          </p:cNvPr>
          <p:cNvGraphicFramePr>
            <a:graphicFrameLocks/>
          </p:cNvGraphicFramePr>
          <p:nvPr>
            <p:extLst>
              <p:ext uri="{D42A27DB-BD31-4B8C-83A1-F6EECF244321}">
                <p14:modId xmlns:p14="http://schemas.microsoft.com/office/powerpoint/2010/main" val="1837826386"/>
              </p:ext>
            </p:extLst>
          </p:nvPr>
        </p:nvGraphicFramePr>
        <p:xfrm>
          <a:off x="9179543" y="5771379"/>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Lastvin</a:t>
                      </a:r>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a:lnSpc>
                          <a:spcPct val="150000"/>
                        </a:lnSpc>
                      </a:pPr>
                      <a:endParaRPr lang="pt-PT" noProof="0" dirty="0"/>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Mercedes-Benz VIN Decoder (</a:t>
                      </a:r>
                      <a:r>
                        <a:rPr lang="pt-BR" sz="2000" b="1" kern="1200" noProof="0" dirty="0">
                          <a:solidFill>
                            <a:schemeClr val="accent6">
                              <a:lumMod val="50000"/>
                            </a:schemeClr>
                          </a:solidFill>
                          <a:latin typeface="+mj-lt"/>
                          <a:ea typeface="+mn-ea"/>
                          <a:cs typeface="+mn-cs"/>
                          <a:hlinkClick r:id="rId14">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endParaRPr lang="pt-BR" sz="20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Will the prime-minister keep the car?</a:t>
                      </a:r>
                    </a:p>
                  </a:txBody>
                  <a:tcPr anchor="ctr">
                    <a:noFill/>
                  </a:tcPr>
                </a:tc>
                <a:extLst>
                  <a:ext uri="{0D108BD9-81ED-4DB2-BD59-A6C34878D82A}">
                    <a16:rowId xmlns:a16="http://schemas.microsoft.com/office/drawing/2014/main" val="3288223916"/>
                  </a:ext>
                </a:extLst>
              </a:tr>
            </a:tbl>
          </a:graphicData>
        </a:graphic>
      </p:graphicFrame>
      <p:pic>
        <p:nvPicPr>
          <p:cNvPr id="26" name="Picture 25">
            <a:hlinkClick r:id="rId15"/>
            <a:extLst>
              <a:ext uri="{FF2B5EF4-FFF2-40B4-BE49-F238E27FC236}">
                <a16:creationId xmlns:a16="http://schemas.microsoft.com/office/drawing/2014/main" id="{F3992EEE-E667-510E-BA86-4CB9FE51A32F}"/>
              </a:ext>
            </a:extLst>
          </p:cNvPr>
          <p:cNvPicPr>
            <a:picLocks noChangeAspect="1"/>
          </p:cNvPicPr>
          <p:nvPr/>
        </p:nvPicPr>
        <p:blipFill>
          <a:blip r:embed="rId16"/>
          <a:stretch>
            <a:fillRect/>
          </a:stretch>
        </p:blipFill>
        <p:spPr>
          <a:xfrm>
            <a:off x="9372600" y="3160315"/>
            <a:ext cx="2032001" cy="1905000"/>
          </a:xfrm>
          <a:prstGeom prst="rect">
            <a:avLst/>
          </a:prstGeom>
        </p:spPr>
      </p:pic>
      <p:pic>
        <p:nvPicPr>
          <p:cNvPr id="27" name="Picture 26">
            <a:extLst>
              <a:ext uri="{FF2B5EF4-FFF2-40B4-BE49-F238E27FC236}">
                <a16:creationId xmlns:a16="http://schemas.microsoft.com/office/drawing/2014/main" id="{30FED16F-B3E3-26E3-B4B0-76C4F21D803E}"/>
              </a:ext>
            </a:extLst>
          </p:cNvPr>
          <p:cNvPicPr>
            <a:picLocks noChangeAspect="1"/>
          </p:cNvPicPr>
          <p:nvPr/>
        </p:nvPicPr>
        <p:blipFill>
          <a:blip r:embed="rId17"/>
          <a:stretch>
            <a:fillRect/>
          </a:stretch>
        </p:blipFill>
        <p:spPr>
          <a:xfrm>
            <a:off x="860254" y="6331822"/>
            <a:ext cx="2032002" cy="1905001"/>
          </a:xfrm>
          <a:prstGeom prst="rect">
            <a:avLst/>
          </a:prstGeom>
        </p:spPr>
      </p:pic>
      <p:pic>
        <p:nvPicPr>
          <p:cNvPr id="28" name="Picture 27">
            <a:extLst>
              <a:ext uri="{FF2B5EF4-FFF2-40B4-BE49-F238E27FC236}">
                <a16:creationId xmlns:a16="http://schemas.microsoft.com/office/drawing/2014/main" id="{9AC2EFE6-6510-A7B7-8BCE-3310FB5673CC}"/>
              </a:ext>
            </a:extLst>
          </p:cNvPr>
          <p:cNvPicPr>
            <a:picLocks noChangeAspect="1"/>
          </p:cNvPicPr>
          <p:nvPr/>
        </p:nvPicPr>
        <p:blipFill>
          <a:blip r:embed="rId18"/>
          <a:stretch>
            <a:fillRect/>
          </a:stretch>
        </p:blipFill>
        <p:spPr>
          <a:xfrm>
            <a:off x="9361501" y="6331822"/>
            <a:ext cx="2039471" cy="1905000"/>
          </a:xfrm>
          <a:prstGeom prst="rect">
            <a:avLst/>
          </a:prstGeom>
        </p:spPr>
      </p:pic>
      <p:pic>
        <p:nvPicPr>
          <p:cNvPr id="29" name="Picture 28">
            <a:extLst>
              <a:ext uri="{FF2B5EF4-FFF2-40B4-BE49-F238E27FC236}">
                <a16:creationId xmlns:a16="http://schemas.microsoft.com/office/drawing/2014/main" id="{164A45E2-2476-8DCA-E1EF-9546736A3CD0}"/>
              </a:ext>
            </a:extLst>
          </p:cNvPr>
          <p:cNvPicPr>
            <a:picLocks noChangeAspect="1"/>
          </p:cNvPicPr>
          <p:nvPr/>
        </p:nvPicPr>
        <p:blipFill>
          <a:blip r:embed="rId19"/>
          <a:stretch>
            <a:fillRect/>
          </a:stretch>
        </p:blipFill>
        <p:spPr>
          <a:xfrm>
            <a:off x="14935200" y="3318858"/>
            <a:ext cx="265176" cy="317514"/>
          </a:xfrm>
          <a:prstGeom prst="rect">
            <a:avLst/>
          </a:prstGeom>
        </p:spPr>
      </p:pic>
      <p:sp>
        <p:nvSpPr>
          <p:cNvPr id="30" name="Content Placeholder 2">
            <a:extLst>
              <a:ext uri="{FF2B5EF4-FFF2-40B4-BE49-F238E27FC236}">
                <a16:creationId xmlns:a16="http://schemas.microsoft.com/office/drawing/2014/main" id="{CCA71FE6-1C92-298A-78E6-A9AEBE81D137}"/>
              </a:ext>
            </a:extLst>
          </p:cNvPr>
          <p:cNvSpPr>
            <a:spLocks noGrp="1"/>
          </p:cNvSpPr>
          <p:nvPr>
            <p:ph idx="1"/>
          </p:nvPr>
        </p:nvSpPr>
        <p:spPr>
          <a:xfrm>
            <a:off x="700643" y="8576170"/>
            <a:ext cx="16940157" cy="453530"/>
          </a:xfrm>
        </p:spPr>
        <p:txBody>
          <a:bodyPr>
            <a:normAutofit/>
          </a:bodyPr>
          <a:lstStyle/>
          <a:p>
            <a:pPr marL="0" indent="0">
              <a:buNone/>
            </a:pPr>
            <a:r>
              <a:rPr lang="en-US" sz="2000" dirty="0">
                <a:latin typeface="+mj-lt"/>
              </a:rPr>
              <a:t>Hack across the globe by VIN (</a:t>
            </a:r>
            <a:r>
              <a:rPr lang="en-US" sz="2000" b="1" dirty="0">
                <a:solidFill>
                  <a:schemeClr val="accent6">
                    <a:lumMod val="50000"/>
                  </a:schemeClr>
                </a:solidFill>
                <a:latin typeface="+mj-lt"/>
                <a:hlinkClick r:id="rId20">
                  <a:extLst>
                    <a:ext uri="{A12FA001-AC4F-418D-AE19-62706E023703}">
                      <ahyp:hlinkClr xmlns:ahyp="http://schemas.microsoft.com/office/drawing/2018/hyperlinkcolor" val="tx"/>
                    </a:ext>
                  </a:extLst>
                </a:hlinkClick>
              </a:rPr>
              <a:t>link</a:t>
            </a:r>
            <a:r>
              <a:rPr lang="en-US" sz="2000" dirty="0">
                <a:latin typeface="+mj-lt"/>
              </a:rPr>
              <a:t>)</a:t>
            </a:r>
          </a:p>
        </p:txBody>
      </p:sp>
      <p:sp>
        <p:nvSpPr>
          <p:cNvPr id="5" name="TextBox 10">
            <a:extLst>
              <a:ext uri="{FF2B5EF4-FFF2-40B4-BE49-F238E27FC236}">
                <a16:creationId xmlns:a16="http://schemas.microsoft.com/office/drawing/2014/main" id="{34F6B460-8F88-3A40-ADEC-43D1C621511C}"/>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E939CFA8-F7C5-2449-79CA-7AA536CA46FE}"/>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9E3535EE-7245-D1EC-27D2-C27678B8B2CA}"/>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13970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63514-D0C7-93D6-3D10-3AB2D9C69F1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1CDBCD-382C-5CE3-D9EE-1B7B6B970CC1}"/>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5">
              <a:alphaModFix amt="4000"/>
              <a:extLst>
                <a:ext uri="{96DAC541-7B7A-43D3-8B79-37D633B846F1}">
                  <asvg:svgBlip xmlns:asvg="http://schemas.microsoft.com/office/drawing/2016/SVG/main" r:embed="rId6"/>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E6511106-5FB7-A9C1-E212-1CB68C078F86}"/>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 AITI – Brunei Darussalam</a:t>
            </a:r>
          </a:p>
        </p:txBody>
      </p:sp>
      <p:sp>
        <p:nvSpPr>
          <p:cNvPr id="4" name="TextBox 15">
            <a:extLst>
              <a:ext uri="{FF2B5EF4-FFF2-40B4-BE49-F238E27FC236}">
                <a16:creationId xmlns:a16="http://schemas.microsoft.com/office/drawing/2014/main" id="{8D394125-68B1-FFB5-01AA-ECCF45453B66}"/>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36</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415CB4C0-CA91-1C09-EB70-D77363E74ABF}"/>
              </a:ext>
            </a:extLst>
          </p:cNvPr>
          <p:cNvPicPr>
            <a:picLocks noChangeAspect="1"/>
          </p:cNvPicPr>
          <p:nvPr/>
        </p:nvPicPr>
        <p:blipFill>
          <a:blip r:embed="rId7"/>
          <a:stretch>
            <a:fillRect/>
          </a:stretch>
        </p:blipFill>
        <p:spPr>
          <a:xfrm>
            <a:off x="381000" y="552138"/>
            <a:ext cx="1635002" cy="427085"/>
          </a:xfrm>
          <a:prstGeom prst="rect">
            <a:avLst/>
          </a:prstGeom>
        </p:spPr>
      </p:pic>
      <p:pic>
        <p:nvPicPr>
          <p:cNvPr id="6" name="Graphic 5">
            <a:extLst>
              <a:ext uri="{FF2B5EF4-FFF2-40B4-BE49-F238E27FC236}">
                <a16:creationId xmlns:a16="http://schemas.microsoft.com/office/drawing/2014/main" id="{3C152D68-3C75-3294-A1DB-813406F979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525" y="8489946"/>
            <a:ext cx="981075" cy="447675"/>
          </a:xfrm>
          <a:prstGeom prst="rect">
            <a:avLst/>
          </a:prstGeom>
        </p:spPr>
      </p:pic>
      <p:sp>
        <p:nvSpPr>
          <p:cNvPr id="9" name="Title 1">
            <a:extLst>
              <a:ext uri="{FF2B5EF4-FFF2-40B4-BE49-F238E27FC236}">
                <a16:creationId xmlns:a16="http://schemas.microsoft.com/office/drawing/2014/main" id="{F23ADE0F-AADF-95C3-D7F2-32AE4C1CA531}"/>
              </a:ext>
            </a:extLst>
          </p:cNvPr>
          <p:cNvSpPr txBox="1">
            <a:spLocks/>
          </p:cNvSpPr>
          <p:nvPr/>
        </p:nvSpPr>
        <p:spPr>
          <a:xfrm>
            <a:off x="1828800" y="8395147"/>
            <a:ext cx="16513346" cy="63727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t>Authority for Info-communications Technology Industry of Brunei Darussalam</a:t>
            </a:r>
          </a:p>
        </p:txBody>
      </p:sp>
      <p:pic>
        <p:nvPicPr>
          <p:cNvPr id="10" name="314522406_1146864259269116_8974757756452469491_n">
            <a:hlinkClick r:id="" action="ppaction://media"/>
            <a:extLst>
              <a:ext uri="{FF2B5EF4-FFF2-40B4-BE49-F238E27FC236}">
                <a16:creationId xmlns:a16="http://schemas.microsoft.com/office/drawing/2014/main" id="{8C750D7C-8097-653E-72BE-6B07CDF931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10"/>
          <a:stretch>
            <a:fillRect/>
          </a:stretch>
        </p:blipFill>
        <p:spPr>
          <a:xfrm>
            <a:off x="3917075" y="2482012"/>
            <a:ext cx="10453850" cy="5847555"/>
          </a:xfrm>
        </p:spPr>
      </p:pic>
      <p:sp>
        <p:nvSpPr>
          <p:cNvPr id="5" name="TextBox 10">
            <a:extLst>
              <a:ext uri="{FF2B5EF4-FFF2-40B4-BE49-F238E27FC236}">
                <a16:creationId xmlns:a16="http://schemas.microsoft.com/office/drawing/2014/main" id="{751D9B46-16CC-2A87-6530-55CA6F0E69A0}"/>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0C36E6D2-FA77-C3F9-A11E-763289FE4A3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03A2AC3D-6E59-54DD-05BB-D141A52103D9}"/>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30910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6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A4E9B-92D8-CCE6-D01D-4A41E37DC14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6C11021-5DAD-F4CF-B3CF-009A9D1075EF}"/>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3" name="TextBox 15">
            <a:extLst>
              <a:ext uri="{FF2B5EF4-FFF2-40B4-BE49-F238E27FC236}">
                <a16:creationId xmlns:a16="http://schemas.microsoft.com/office/drawing/2014/main" id="{055B71FF-716E-D700-4A8B-859229912881}"/>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37</a:t>
            </a:fld>
            <a:endParaRPr lang="en-US" sz="1500" b="1" dirty="0">
              <a:solidFill>
                <a:srgbClr val="343434"/>
              </a:solidFill>
              <a:latin typeface="DM Sans Bold"/>
              <a:ea typeface="DM Sans Bold"/>
              <a:cs typeface="DM Sans Bold"/>
              <a:sym typeface="DM Sans Bold"/>
            </a:endParaRPr>
          </a:p>
        </p:txBody>
      </p:sp>
      <p:pic>
        <p:nvPicPr>
          <p:cNvPr id="6" name="Picture 5">
            <a:extLst>
              <a:ext uri="{FF2B5EF4-FFF2-40B4-BE49-F238E27FC236}">
                <a16:creationId xmlns:a16="http://schemas.microsoft.com/office/drawing/2014/main" id="{6D1FFBD3-EE93-563E-F0D6-086194666319}"/>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8" name="Picture 7">
            <a:extLst>
              <a:ext uri="{FF2B5EF4-FFF2-40B4-BE49-F238E27FC236}">
                <a16:creationId xmlns:a16="http://schemas.microsoft.com/office/drawing/2014/main" id="{F859C891-F410-C8EE-D279-2D15E831EA9B}"/>
              </a:ext>
            </a:extLst>
          </p:cNvPr>
          <p:cNvPicPr>
            <a:picLocks noChangeAspect="1"/>
          </p:cNvPicPr>
          <p:nvPr/>
        </p:nvPicPr>
        <p:blipFill>
          <a:blip r:embed="rId6"/>
          <a:stretch>
            <a:fillRect/>
          </a:stretch>
        </p:blipFill>
        <p:spPr>
          <a:xfrm>
            <a:off x="5844486" y="552138"/>
            <a:ext cx="6007309" cy="9010962"/>
          </a:xfrm>
          <a:prstGeom prst="rect">
            <a:avLst/>
          </a:prstGeom>
        </p:spPr>
      </p:pic>
      <p:sp>
        <p:nvSpPr>
          <p:cNvPr id="4" name="TextBox 10">
            <a:extLst>
              <a:ext uri="{FF2B5EF4-FFF2-40B4-BE49-F238E27FC236}">
                <a16:creationId xmlns:a16="http://schemas.microsoft.com/office/drawing/2014/main" id="{27603275-F092-72E0-4271-5466AAF9CCAA}"/>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5" name="TextBox 11">
            <a:extLst>
              <a:ext uri="{FF2B5EF4-FFF2-40B4-BE49-F238E27FC236}">
                <a16:creationId xmlns:a16="http://schemas.microsoft.com/office/drawing/2014/main" id="{56BF5BF7-6E57-B37D-7479-41B89347155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5BC9AD9F-2705-DA57-19BD-0FA980A417B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89091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87644-7122-75AC-547C-92D61C30CC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E80371-5CBB-DC83-C32E-2064C951AC6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A2BFDD79-9E72-C821-91AD-899F44A9697E}"/>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Internet Search - Curriculum Vitae</a:t>
            </a:r>
          </a:p>
        </p:txBody>
      </p:sp>
      <p:sp>
        <p:nvSpPr>
          <p:cNvPr id="4" name="TextBox 15">
            <a:extLst>
              <a:ext uri="{FF2B5EF4-FFF2-40B4-BE49-F238E27FC236}">
                <a16:creationId xmlns:a16="http://schemas.microsoft.com/office/drawing/2014/main" id="{E3282431-4622-2303-6871-58AB9D696E5D}"/>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38</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F5B7DA5F-58AA-0E1B-3ECF-D36747A08677}"/>
              </a:ext>
            </a:extLst>
          </p:cNvPr>
          <p:cNvSpPr>
            <a:spLocks noGrp="1"/>
          </p:cNvSpPr>
          <p:nvPr>
            <p:ph idx="1"/>
          </p:nvPr>
        </p:nvSpPr>
        <p:spPr>
          <a:xfrm>
            <a:off x="860253" y="2854845"/>
            <a:ext cx="16940157" cy="6081191"/>
          </a:xfrm>
        </p:spPr>
        <p:txBody>
          <a:bodyPr>
            <a:normAutofit/>
          </a:bodyPr>
          <a:lstStyle/>
          <a:p>
            <a:r>
              <a:rPr lang="en-US" sz="3200" dirty="0">
                <a:latin typeface="+mj-lt"/>
              </a:rPr>
              <a:t>Google Search</a:t>
            </a:r>
          </a:p>
          <a:p>
            <a:pPr lvl="1"/>
            <a:r>
              <a:rPr lang="en-US" sz="2800" dirty="0">
                <a:latin typeface="+mj-lt"/>
              </a:rPr>
              <a:t>"curriculum vitae" filetype:pdf </a:t>
            </a:r>
            <a:r>
              <a:rPr lang="en-US" sz="2800" dirty="0" err="1">
                <a:latin typeface="+mj-lt"/>
              </a:rPr>
              <a:t>site:.pt</a:t>
            </a:r>
            <a:r>
              <a:rPr lang="en-US" sz="2800" dirty="0">
                <a:latin typeface="+mj-lt"/>
              </a:rPr>
              <a:t> (</a:t>
            </a:r>
            <a:r>
              <a:rPr lang="en-US"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“curriculum vitae” filetype:pdf inurl:upload (</a:t>
            </a:r>
            <a:r>
              <a:rPr lang="en-US" sz="28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2800" dirty="0">
                <a:latin typeface="+mj-lt"/>
              </a:rPr>
              <a:t>)</a:t>
            </a:r>
          </a:p>
          <a:p>
            <a:endParaRPr lang="en-US" sz="3200" dirty="0">
              <a:latin typeface="+mj-lt"/>
            </a:endParaRPr>
          </a:p>
          <a:p>
            <a:r>
              <a:rPr lang="en-US" sz="3200" dirty="0">
                <a:latin typeface="+mj-lt"/>
              </a:rPr>
              <a:t>Curriculum Vitae</a:t>
            </a:r>
          </a:p>
          <a:p>
            <a:pPr lvl="1"/>
            <a:r>
              <a:rPr lang="en-US" sz="2800" dirty="0">
                <a:latin typeface="+mj-lt"/>
              </a:rPr>
              <a:t>Sending CV with too much information – what is too much</a:t>
            </a:r>
          </a:p>
          <a:p>
            <a:pPr lvl="2"/>
            <a:r>
              <a:rPr lang="en-US" sz="2400" dirty="0">
                <a:latin typeface="+mj-lt"/>
              </a:rPr>
              <a:t>Home address – Street View</a:t>
            </a:r>
          </a:p>
          <a:p>
            <a:endParaRPr lang="en-US" sz="3200" dirty="0">
              <a:latin typeface="+mj-lt"/>
            </a:endParaRPr>
          </a:p>
          <a:p>
            <a:r>
              <a:rPr lang="en-US" sz="3200" dirty="0">
                <a:latin typeface="+mj-lt"/>
              </a:rPr>
              <a:t>Professional information phishing</a:t>
            </a:r>
          </a:p>
          <a:p>
            <a:pPr lvl="1"/>
            <a:r>
              <a:rPr lang="en-US" sz="2800" dirty="0">
                <a:latin typeface="+mj-lt"/>
              </a:rPr>
              <a:t>Fake job adds (Is this a thing?)</a:t>
            </a:r>
          </a:p>
        </p:txBody>
      </p:sp>
      <p:pic>
        <p:nvPicPr>
          <p:cNvPr id="13" name="Picture 12">
            <a:extLst>
              <a:ext uri="{FF2B5EF4-FFF2-40B4-BE49-F238E27FC236}">
                <a16:creationId xmlns:a16="http://schemas.microsoft.com/office/drawing/2014/main" id="{44576BFE-3EB7-10AC-17E6-D7F053217857}"/>
              </a:ext>
            </a:extLst>
          </p:cNvPr>
          <p:cNvPicPr>
            <a:picLocks noChangeAspect="1"/>
          </p:cNvPicPr>
          <p:nvPr/>
        </p:nvPicPr>
        <p:blipFill>
          <a:blip r:embed="rId7"/>
          <a:stretch>
            <a:fillRect/>
          </a:stretch>
        </p:blipFill>
        <p:spPr>
          <a:xfrm>
            <a:off x="381000" y="552138"/>
            <a:ext cx="1635002" cy="427085"/>
          </a:xfrm>
          <a:prstGeom prst="rect">
            <a:avLst/>
          </a:prstGeom>
        </p:spPr>
      </p:pic>
      <p:pic>
        <p:nvPicPr>
          <p:cNvPr id="7" name="Picture 6">
            <a:extLst>
              <a:ext uri="{FF2B5EF4-FFF2-40B4-BE49-F238E27FC236}">
                <a16:creationId xmlns:a16="http://schemas.microsoft.com/office/drawing/2014/main" id="{29D8739D-AFEF-FDAD-3346-4E37FC58FC9E}"/>
              </a:ext>
            </a:extLst>
          </p:cNvPr>
          <p:cNvPicPr>
            <a:picLocks noChangeAspect="1"/>
          </p:cNvPicPr>
          <p:nvPr/>
        </p:nvPicPr>
        <p:blipFill>
          <a:blip r:embed="rId8"/>
          <a:stretch>
            <a:fillRect/>
          </a:stretch>
        </p:blipFill>
        <p:spPr>
          <a:xfrm>
            <a:off x="11524434" y="2552700"/>
            <a:ext cx="5849166" cy="5849166"/>
          </a:xfrm>
          <a:prstGeom prst="rect">
            <a:avLst/>
          </a:prstGeom>
        </p:spPr>
      </p:pic>
      <p:sp>
        <p:nvSpPr>
          <p:cNvPr id="5" name="TextBox 10">
            <a:extLst>
              <a:ext uri="{FF2B5EF4-FFF2-40B4-BE49-F238E27FC236}">
                <a16:creationId xmlns:a16="http://schemas.microsoft.com/office/drawing/2014/main" id="{A0FC20DC-2B16-36DC-26D1-5252AA62E854}"/>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E5BCF7D9-16E4-6807-37DB-54504D392A01}"/>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5618A173-734F-7602-75E9-16D321535CE6}"/>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4230783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4A623-D7DE-F9F1-9C43-C210151E0F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45146A-0DEA-E5C9-C95F-4E9D3D8CDABA}"/>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8C963CCE-9B7F-7567-EC98-BE3026235EB0}"/>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Internet Search - Pay slip</a:t>
            </a:r>
          </a:p>
        </p:txBody>
      </p:sp>
      <p:sp>
        <p:nvSpPr>
          <p:cNvPr id="4" name="TextBox 15">
            <a:extLst>
              <a:ext uri="{FF2B5EF4-FFF2-40B4-BE49-F238E27FC236}">
                <a16:creationId xmlns:a16="http://schemas.microsoft.com/office/drawing/2014/main" id="{1817E912-0FDD-325D-4DD8-EE5E9785768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39</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14643494-E6A6-EE84-B215-3A26AA31BB6C}"/>
              </a:ext>
            </a:extLst>
          </p:cNvPr>
          <p:cNvSpPr>
            <a:spLocks noGrp="1"/>
          </p:cNvSpPr>
          <p:nvPr>
            <p:ph idx="1"/>
          </p:nvPr>
        </p:nvSpPr>
        <p:spPr>
          <a:xfrm>
            <a:off x="860253" y="2854845"/>
            <a:ext cx="16940157" cy="6081191"/>
          </a:xfrm>
        </p:spPr>
        <p:txBody>
          <a:bodyPr>
            <a:normAutofit fontScale="92500" lnSpcReduction="10000"/>
          </a:bodyPr>
          <a:lstStyle/>
          <a:p>
            <a:r>
              <a:rPr lang="en-US" sz="3200" dirty="0">
                <a:latin typeface="+mj-lt"/>
              </a:rPr>
              <a:t>Don’t open links just because they are available. </a:t>
            </a:r>
          </a:p>
          <a:p>
            <a:pPr lvl="1"/>
            <a:r>
              <a:rPr lang="en-US" sz="2800" dirty="0">
                <a:latin typeface="+mj-lt"/>
              </a:rPr>
              <a:t>It’s like entering a house just because the door was open. Would you do that ?</a:t>
            </a:r>
          </a:p>
          <a:p>
            <a:endParaRPr lang="en-US" sz="3200" dirty="0">
              <a:latin typeface="+mj-lt"/>
            </a:endParaRPr>
          </a:p>
          <a:p>
            <a:r>
              <a:rPr lang="en-US" sz="3200" dirty="0">
                <a:latin typeface="+mj-lt"/>
              </a:rPr>
              <a:t>Google Search (</a:t>
            </a:r>
            <a:r>
              <a:rPr lang="en-US" sz="30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 </a:t>
            </a:r>
          </a:p>
          <a:p>
            <a:r>
              <a:rPr lang="en-US" sz="3200" dirty="0">
                <a:latin typeface="+mj-lt"/>
              </a:rPr>
              <a:t>Bing Search (</a:t>
            </a:r>
            <a:r>
              <a:rPr lang="en-US" sz="30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Yahoo Search (</a:t>
            </a:r>
            <a:r>
              <a:rPr lang="en-US" sz="30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“recibo de vencimento” filetype:pdf</a:t>
            </a:r>
          </a:p>
          <a:p>
            <a:pPr lvl="1"/>
            <a:r>
              <a:rPr lang="en-US" sz="2800" dirty="0">
                <a:latin typeface="+mj-lt"/>
              </a:rPr>
              <a:t>“recibo de vencimento” – keywords to look for</a:t>
            </a:r>
          </a:p>
          <a:p>
            <a:pPr lvl="1"/>
            <a:r>
              <a:rPr lang="en-US" sz="2800" dirty="0">
                <a:latin typeface="+mj-lt"/>
              </a:rPr>
              <a:t>filetype:pdf - only pdf files</a:t>
            </a:r>
          </a:p>
          <a:p>
            <a:endParaRPr lang="en-US" sz="3200" dirty="0">
              <a:latin typeface="+mj-lt"/>
            </a:endParaRPr>
          </a:p>
          <a:p>
            <a:r>
              <a:rPr lang="en-US" sz="3200" dirty="0">
                <a:latin typeface="+mj-lt"/>
              </a:rPr>
              <a:t>Available information on pay slips</a:t>
            </a:r>
          </a:p>
          <a:p>
            <a:pPr lvl="1"/>
            <a:r>
              <a:rPr lang="en-US" sz="2800" dirty="0">
                <a:latin typeface="+mj-lt"/>
              </a:rPr>
              <a:t>Full name, address, </a:t>
            </a:r>
            <a:r>
              <a:rPr lang="en-US" sz="2800" dirty="0" err="1">
                <a:latin typeface="+mj-lt"/>
              </a:rPr>
              <a:t>nif</a:t>
            </a:r>
            <a:r>
              <a:rPr lang="en-US" sz="2800" dirty="0">
                <a:latin typeface="+mj-lt"/>
              </a:rPr>
              <a:t>, nib, marital status, number of children, ...</a:t>
            </a:r>
          </a:p>
          <a:p>
            <a:pPr marL="0" indent="0">
              <a:buNone/>
            </a:pPr>
            <a:endParaRPr lang="en-US" sz="3200" dirty="0">
              <a:latin typeface="+mj-lt"/>
            </a:endParaRPr>
          </a:p>
        </p:txBody>
      </p:sp>
      <p:pic>
        <p:nvPicPr>
          <p:cNvPr id="13" name="Picture 12">
            <a:extLst>
              <a:ext uri="{FF2B5EF4-FFF2-40B4-BE49-F238E27FC236}">
                <a16:creationId xmlns:a16="http://schemas.microsoft.com/office/drawing/2014/main" id="{E0EFDAE9-2F06-E60A-26F9-DCF89AA0BE1F}"/>
              </a:ext>
            </a:extLst>
          </p:cNvPr>
          <p:cNvPicPr>
            <a:picLocks noChangeAspect="1"/>
          </p:cNvPicPr>
          <p:nvPr/>
        </p:nvPicPr>
        <p:blipFill>
          <a:blip r:embed="rId8"/>
          <a:stretch>
            <a:fillRect/>
          </a:stretch>
        </p:blipFill>
        <p:spPr>
          <a:xfrm>
            <a:off x="381000" y="552138"/>
            <a:ext cx="1635002" cy="427085"/>
          </a:xfrm>
          <a:prstGeom prst="rect">
            <a:avLst/>
          </a:prstGeom>
        </p:spPr>
      </p:pic>
      <p:pic>
        <p:nvPicPr>
          <p:cNvPr id="7" name="Picture 6">
            <a:extLst>
              <a:ext uri="{FF2B5EF4-FFF2-40B4-BE49-F238E27FC236}">
                <a16:creationId xmlns:a16="http://schemas.microsoft.com/office/drawing/2014/main" id="{07E8CA7A-C1D3-A65A-C1B1-62FDED0B030D}"/>
              </a:ext>
            </a:extLst>
          </p:cNvPr>
          <p:cNvPicPr>
            <a:picLocks noChangeAspect="1"/>
          </p:cNvPicPr>
          <p:nvPr/>
        </p:nvPicPr>
        <p:blipFill>
          <a:blip r:embed="rId9"/>
          <a:stretch>
            <a:fillRect/>
          </a:stretch>
        </p:blipFill>
        <p:spPr>
          <a:xfrm>
            <a:off x="12348068" y="2854845"/>
            <a:ext cx="5079679" cy="5079679"/>
          </a:xfrm>
          <a:prstGeom prst="rect">
            <a:avLst/>
          </a:prstGeom>
        </p:spPr>
      </p:pic>
      <p:sp>
        <p:nvSpPr>
          <p:cNvPr id="5" name="TextBox 10">
            <a:extLst>
              <a:ext uri="{FF2B5EF4-FFF2-40B4-BE49-F238E27FC236}">
                <a16:creationId xmlns:a16="http://schemas.microsoft.com/office/drawing/2014/main" id="{92F5DD2D-2469-63B1-83B4-FF624ADBE566}"/>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0907F322-C945-7CDD-41CC-3CBB212F5928}"/>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BA633D93-E9C8-4F60-2243-E60B43017B91}"/>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789843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E9B2E-D3B6-4E9B-599F-E5AE0435E4D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51E4938-CC03-328E-210F-D6F98790192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4" name="TextBox 15">
            <a:extLst>
              <a:ext uri="{FF2B5EF4-FFF2-40B4-BE49-F238E27FC236}">
                <a16:creationId xmlns:a16="http://schemas.microsoft.com/office/drawing/2014/main" id="{5DBD144D-FB98-841F-2AFA-74AAF77CD8D6}"/>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A25FDE4D-2E99-2417-22BD-EF42F6152DA0}"/>
              </a:ext>
            </a:extLst>
          </p:cNvPr>
          <p:cNvSpPr>
            <a:spLocks noGrp="1"/>
          </p:cNvSpPr>
          <p:nvPr>
            <p:ph idx="1"/>
          </p:nvPr>
        </p:nvSpPr>
        <p:spPr>
          <a:xfrm>
            <a:off x="860254" y="2854845"/>
            <a:ext cx="12246146" cy="6081191"/>
          </a:xfrm>
        </p:spPr>
        <p:txBody>
          <a:bodyPr>
            <a:normAutofit/>
          </a:bodyPr>
          <a:lstStyle/>
          <a:p>
            <a:r>
              <a:rPr lang="en-US" sz="3600" b="1" dirty="0">
                <a:latin typeface="+mj-lt"/>
              </a:rPr>
              <a:t>Portuguese Law</a:t>
            </a:r>
          </a:p>
          <a:p>
            <a:pPr lvl="1"/>
            <a:r>
              <a:rPr lang="en-US" sz="3200" dirty="0">
                <a:latin typeface="+mj-lt"/>
              </a:rPr>
              <a:t>Diário República Eletrónico (</a:t>
            </a:r>
            <a:r>
              <a:rPr lang="en-US" sz="3200" dirty="0">
                <a:solidFill>
                  <a:schemeClr val="accent6">
                    <a:lumMod val="60000"/>
                    <a:lumOff val="4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pPr lvl="1"/>
            <a:r>
              <a:rPr lang="en-US" sz="3200" dirty="0">
                <a:latin typeface="+mj-lt"/>
              </a:rPr>
              <a:t>ANACOM (</a:t>
            </a:r>
            <a:r>
              <a:rPr lang="en-US" sz="32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pt-PT" sz="3600" b="1" dirty="0">
                <a:latin typeface="+mj-lt"/>
              </a:rPr>
              <a:t>Organizations</a:t>
            </a:r>
          </a:p>
          <a:p>
            <a:pPr lvl="1"/>
            <a:r>
              <a:rPr lang="pt-PT" sz="3200" dirty="0">
                <a:latin typeface="+mj-lt"/>
              </a:rPr>
              <a:t>CNCS – Centro Nacional de Cibersegurança (</a:t>
            </a:r>
            <a:r>
              <a:rPr lang="pt-PT" sz="32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pt-PT" sz="3200" dirty="0">
                <a:latin typeface="+mj-lt"/>
              </a:rPr>
              <a:t>)</a:t>
            </a:r>
          </a:p>
          <a:p>
            <a:pPr lvl="2"/>
            <a:r>
              <a:rPr lang="en-US" sz="3200" dirty="0">
                <a:latin typeface="+mj-lt"/>
              </a:rPr>
              <a:t>Incident Notification (</a:t>
            </a:r>
            <a:r>
              <a:rPr lang="en-US" sz="3200"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pPr lvl="2"/>
            <a:r>
              <a:rPr lang="en-US" sz="3200" dirty="0">
                <a:latin typeface="+mj-lt"/>
              </a:rPr>
              <a:t>CERT.PT (</a:t>
            </a:r>
            <a:r>
              <a:rPr lang="en-US" sz="3200"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pPr lvl="1"/>
            <a:r>
              <a:rPr lang="pt-PT" sz="3200" dirty="0">
                <a:latin typeface="+mj-lt"/>
              </a:rPr>
              <a:t>Unidade Nacional de Combate ao Cibercrime e à Criminalidade Tecnológica (UNC3T) (</a:t>
            </a:r>
            <a:r>
              <a:rPr lang="pt-PT" sz="3200"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pt-PT" sz="3200" dirty="0">
                <a:latin typeface="+mj-lt"/>
              </a:rPr>
              <a:t>)</a:t>
            </a:r>
            <a:endParaRPr lang="en-US" sz="3200" dirty="0">
              <a:latin typeface="+mj-lt"/>
            </a:endParaRPr>
          </a:p>
          <a:p>
            <a:pPr lvl="1"/>
            <a:r>
              <a:rPr lang="pt-PT" sz="3200" dirty="0">
                <a:latin typeface="+mj-lt"/>
              </a:rPr>
              <a:t>Ministério Público (</a:t>
            </a:r>
            <a:r>
              <a:rPr lang="pt-PT" sz="3200" dirty="0">
                <a:solidFill>
                  <a:schemeClr val="accent6">
                    <a:lumMod val="60000"/>
                    <a:lumOff val="40000"/>
                  </a:schemeClr>
                </a:solidFill>
                <a:latin typeface="+mj-lt"/>
                <a:hlinkClick r:id="rId11">
                  <a:extLst>
                    <a:ext uri="{A12FA001-AC4F-418D-AE19-62706E023703}">
                      <ahyp:hlinkClr xmlns:ahyp="http://schemas.microsoft.com/office/drawing/2018/hyperlinkcolor" val="tx"/>
                    </a:ext>
                  </a:extLst>
                </a:hlinkClick>
              </a:rPr>
              <a:t>link</a:t>
            </a:r>
            <a:r>
              <a:rPr lang="pt-PT" sz="3200" dirty="0">
                <a:latin typeface="+mj-lt"/>
              </a:rPr>
              <a:t>)</a:t>
            </a:r>
          </a:p>
        </p:txBody>
      </p:sp>
      <p:pic>
        <p:nvPicPr>
          <p:cNvPr id="13" name="Picture 12">
            <a:extLst>
              <a:ext uri="{FF2B5EF4-FFF2-40B4-BE49-F238E27FC236}">
                <a16:creationId xmlns:a16="http://schemas.microsoft.com/office/drawing/2014/main" id="{0AA94D7C-4A31-8ABC-A9E7-AD312FB22BE8}"/>
              </a:ext>
            </a:extLst>
          </p:cNvPr>
          <p:cNvPicPr>
            <a:picLocks noChangeAspect="1"/>
          </p:cNvPicPr>
          <p:nvPr/>
        </p:nvPicPr>
        <p:blipFill>
          <a:blip r:embed="rId12"/>
          <a:stretch>
            <a:fillRect/>
          </a:stretch>
        </p:blipFill>
        <p:spPr>
          <a:xfrm>
            <a:off x="381000" y="552138"/>
            <a:ext cx="1635002" cy="427085"/>
          </a:xfrm>
          <a:prstGeom prst="rect">
            <a:avLst/>
          </a:prstGeom>
        </p:spPr>
      </p:pic>
      <p:sp>
        <p:nvSpPr>
          <p:cNvPr id="14" name="Title 1">
            <a:extLst>
              <a:ext uri="{FF2B5EF4-FFF2-40B4-BE49-F238E27FC236}">
                <a16:creationId xmlns:a16="http://schemas.microsoft.com/office/drawing/2014/main" id="{E5CE56DD-C71E-44B3-6F82-DA6218A621B0}"/>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Disclaimer &amp; Legal Considerations</a:t>
            </a:r>
            <a:endParaRPr lang="en-BS" sz="4800" b="1" dirty="0"/>
          </a:p>
        </p:txBody>
      </p:sp>
      <p:pic>
        <p:nvPicPr>
          <p:cNvPr id="19" name="Picture 18">
            <a:extLst>
              <a:ext uri="{FF2B5EF4-FFF2-40B4-BE49-F238E27FC236}">
                <a16:creationId xmlns:a16="http://schemas.microsoft.com/office/drawing/2014/main" id="{E96287EB-8CE5-5F71-6D49-BB7BCB7BD7FA}"/>
              </a:ext>
            </a:extLst>
          </p:cNvPr>
          <p:cNvPicPr>
            <a:picLocks noChangeAspect="1"/>
          </p:cNvPicPr>
          <p:nvPr/>
        </p:nvPicPr>
        <p:blipFill>
          <a:blip r:embed="rId13"/>
          <a:stretch>
            <a:fillRect/>
          </a:stretch>
        </p:blipFill>
        <p:spPr>
          <a:xfrm>
            <a:off x="13715338" y="3280039"/>
            <a:ext cx="3664839" cy="4703410"/>
          </a:xfrm>
          <a:prstGeom prst="rect">
            <a:avLst/>
          </a:prstGeom>
        </p:spPr>
      </p:pic>
      <p:sp>
        <p:nvSpPr>
          <p:cNvPr id="3" name="TextBox 10">
            <a:extLst>
              <a:ext uri="{FF2B5EF4-FFF2-40B4-BE49-F238E27FC236}">
                <a16:creationId xmlns:a16="http://schemas.microsoft.com/office/drawing/2014/main" id="{5139DEAF-DFB9-760E-CCCE-80022BEE2981}"/>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5" name="TextBox 11">
            <a:extLst>
              <a:ext uri="{FF2B5EF4-FFF2-40B4-BE49-F238E27FC236}">
                <a16:creationId xmlns:a16="http://schemas.microsoft.com/office/drawing/2014/main" id="{CE3EBCFA-9178-DC28-B5E2-54BC2BB9F286}"/>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6" name="TextBox 12">
            <a:extLst>
              <a:ext uri="{FF2B5EF4-FFF2-40B4-BE49-F238E27FC236}">
                <a16:creationId xmlns:a16="http://schemas.microsoft.com/office/drawing/2014/main" id="{F395C6A1-1C18-027C-F0D0-E4B563F38CB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0686947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24D27-4A1A-13EA-9FCE-B65D258CA6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D6E394-00FA-32FD-E08B-CC79653629F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AB9983E4-6EAC-69C5-F23A-3F25727225EA}"/>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Internet Search - Hacked Websites</a:t>
            </a:r>
          </a:p>
        </p:txBody>
      </p:sp>
      <p:sp>
        <p:nvSpPr>
          <p:cNvPr id="4" name="TextBox 15">
            <a:extLst>
              <a:ext uri="{FF2B5EF4-FFF2-40B4-BE49-F238E27FC236}">
                <a16:creationId xmlns:a16="http://schemas.microsoft.com/office/drawing/2014/main" id="{0885AF3A-1F68-B87B-F030-DC925D30902E}"/>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40</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8B025550-F6CC-3FD1-7695-7E48395B2170}"/>
              </a:ext>
            </a:extLst>
          </p:cNvPr>
          <p:cNvSpPr>
            <a:spLocks noGrp="1"/>
          </p:cNvSpPr>
          <p:nvPr>
            <p:ph idx="1"/>
          </p:nvPr>
        </p:nvSpPr>
        <p:spPr>
          <a:xfrm>
            <a:off x="860253" y="2854845"/>
            <a:ext cx="16940157" cy="6081191"/>
          </a:xfrm>
        </p:spPr>
        <p:txBody>
          <a:bodyPr>
            <a:normAutofit/>
          </a:bodyPr>
          <a:lstStyle/>
          <a:p>
            <a:r>
              <a:rPr lang="en-US" sz="3200" dirty="0">
                <a:latin typeface="+mj-lt"/>
              </a:rPr>
              <a:t>Google Search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a:p>
            <a:r>
              <a:rPr lang="en-US" sz="3200" dirty="0">
                <a:latin typeface="+mj-lt"/>
              </a:rPr>
              <a:t>allintitle:“hacked by” site:pt</a:t>
            </a:r>
          </a:p>
          <a:p>
            <a:pPr lvl="1"/>
            <a:r>
              <a:rPr lang="en-US" sz="2800" dirty="0">
                <a:latin typeface="+mj-lt"/>
              </a:rPr>
              <a:t>“hacked by” - keyword to look for</a:t>
            </a:r>
          </a:p>
          <a:p>
            <a:pPr lvl="1"/>
            <a:r>
              <a:rPr lang="en-US" sz="2800" dirty="0">
                <a:latin typeface="+mj-lt"/>
              </a:rPr>
              <a:t>site:pt - only “portuguese” sites (registered portuguese domains)</a:t>
            </a:r>
          </a:p>
          <a:p>
            <a:endParaRPr lang="en-US" sz="3200" dirty="0">
              <a:latin typeface="+mj-lt"/>
            </a:endParaRPr>
          </a:p>
          <a:p>
            <a:r>
              <a:rPr lang="en-US" sz="3200" dirty="0">
                <a:latin typeface="+mj-lt"/>
              </a:rPr>
              <a:t>About 6.200 results</a:t>
            </a:r>
          </a:p>
          <a:p>
            <a:pPr lvl="1"/>
            <a:r>
              <a:rPr lang="en-US" sz="2800" dirty="0">
                <a:latin typeface="+mj-lt"/>
              </a:rPr>
              <a:t>Sites / pages that were “tagged”/”signed”</a:t>
            </a:r>
          </a:p>
          <a:p>
            <a:pPr lvl="1"/>
            <a:r>
              <a:rPr lang="en-US" sz="2800" dirty="0">
                <a:latin typeface="+mj-lt"/>
              </a:rPr>
              <a:t>Attack and contents changed to show off skills (mainly kids) </a:t>
            </a:r>
          </a:p>
          <a:p>
            <a:pPr lvl="2"/>
            <a:r>
              <a:rPr lang="en-US" sz="2400" dirty="0">
                <a:latin typeface="+mj-lt"/>
              </a:rPr>
              <a:t>compared to street tagging</a:t>
            </a:r>
          </a:p>
        </p:txBody>
      </p:sp>
      <p:pic>
        <p:nvPicPr>
          <p:cNvPr id="13" name="Picture 12">
            <a:extLst>
              <a:ext uri="{FF2B5EF4-FFF2-40B4-BE49-F238E27FC236}">
                <a16:creationId xmlns:a16="http://schemas.microsoft.com/office/drawing/2014/main" id="{FCD5063A-FA35-71AD-B33C-DB4CD04326E8}"/>
              </a:ext>
            </a:extLst>
          </p:cNvPr>
          <p:cNvPicPr>
            <a:picLocks noChangeAspect="1"/>
          </p:cNvPicPr>
          <p:nvPr/>
        </p:nvPicPr>
        <p:blipFill>
          <a:blip r:embed="rId6"/>
          <a:stretch>
            <a:fillRect/>
          </a:stretch>
        </p:blipFill>
        <p:spPr>
          <a:xfrm>
            <a:off x="381000" y="552138"/>
            <a:ext cx="1635002" cy="427085"/>
          </a:xfrm>
          <a:prstGeom prst="rect">
            <a:avLst/>
          </a:prstGeom>
        </p:spPr>
      </p:pic>
      <p:pic>
        <p:nvPicPr>
          <p:cNvPr id="6" name="Picture 5">
            <a:extLst>
              <a:ext uri="{FF2B5EF4-FFF2-40B4-BE49-F238E27FC236}">
                <a16:creationId xmlns:a16="http://schemas.microsoft.com/office/drawing/2014/main" id="{155D04A3-0A8A-A200-73E9-D68FA2211C38}"/>
              </a:ext>
            </a:extLst>
          </p:cNvPr>
          <p:cNvPicPr>
            <a:picLocks noChangeAspect="1"/>
          </p:cNvPicPr>
          <p:nvPr/>
        </p:nvPicPr>
        <p:blipFill>
          <a:blip r:embed="rId7"/>
          <a:stretch>
            <a:fillRect/>
          </a:stretch>
        </p:blipFill>
        <p:spPr>
          <a:xfrm>
            <a:off x="11893821" y="3120205"/>
            <a:ext cx="5268802" cy="5268802"/>
          </a:xfrm>
          <a:prstGeom prst="rect">
            <a:avLst/>
          </a:prstGeom>
        </p:spPr>
      </p:pic>
      <p:sp>
        <p:nvSpPr>
          <p:cNvPr id="5" name="TextBox 10">
            <a:extLst>
              <a:ext uri="{FF2B5EF4-FFF2-40B4-BE49-F238E27FC236}">
                <a16:creationId xmlns:a16="http://schemas.microsoft.com/office/drawing/2014/main" id="{43D821E1-1C11-81C6-AB2B-1E03CDC6620B}"/>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22868039-9235-4E0B-BEFC-BC34062BA0B8}"/>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6F2C40CC-8C99-3E80-98FB-E09B1E309D3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928571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20768-B643-B44D-E2D3-7B95EBC48EC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EAE21B4-F7BB-3B49-F042-7759E282FFE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99735002-09B2-4EF3-BC56-00F8544EA4C4}"/>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Data breach - When companies are hacked</a:t>
            </a:r>
          </a:p>
        </p:txBody>
      </p:sp>
      <p:sp>
        <p:nvSpPr>
          <p:cNvPr id="4" name="TextBox 15">
            <a:extLst>
              <a:ext uri="{FF2B5EF4-FFF2-40B4-BE49-F238E27FC236}">
                <a16:creationId xmlns:a16="http://schemas.microsoft.com/office/drawing/2014/main" id="{ED377448-4061-3996-408F-63C5F156B5D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41</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296BE58A-ABD8-1622-6D08-F26A91BC40F5}"/>
              </a:ext>
            </a:extLst>
          </p:cNvPr>
          <p:cNvSpPr>
            <a:spLocks noGrp="1"/>
          </p:cNvSpPr>
          <p:nvPr>
            <p:ph idx="1"/>
          </p:nvPr>
        </p:nvSpPr>
        <p:spPr>
          <a:xfrm>
            <a:off x="860253" y="2854845"/>
            <a:ext cx="16940157" cy="6081191"/>
          </a:xfrm>
        </p:spPr>
        <p:txBody>
          <a:bodyPr>
            <a:normAutofit/>
          </a:bodyPr>
          <a:lstStyle/>
          <a:p>
            <a:r>
              <a:rPr lang="en-US" sz="3200" dirty="0">
                <a:latin typeface="+mj-lt"/>
              </a:rPr>
              <a:t>When companies are hacked, private data is exposed. Private data becomes “public”. </a:t>
            </a:r>
            <a:r>
              <a:rPr lang="en-US" sz="3600" dirty="0">
                <a:latin typeface="+mj-lt"/>
              </a:rPr>
              <a:t>(</a:t>
            </a:r>
            <a:r>
              <a:rPr lang="en-US" sz="32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600" dirty="0">
                <a:latin typeface="+mj-lt"/>
              </a:rPr>
              <a:t>)</a:t>
            </a:r>
            <a:endParaRPr lang="en-US" sz="3200" dirty="0">
              <a:latin typeface="+mj-lt"/>
            </a:endParaRPr>
          </a:p>
          <a:p>
            <a:endParaRPr lang="en-US" sz="3200" dirty="0">
              <a:latin typeface="+mj-lt"/>
            </a:endParaRPr>
          </a:p>
          <a:p>
            <a:r>
              <a:rPr lang="en-US" sz="3200" dirty="0">
                <a:latin typeface="+mj-lt"/>
              </a:rPr>
              <a:t>Troy Hunt</a:t>
            </a:r>
          </a:p>
          <a:p>
            <a:pPr lvl="1"/>
            <a:r>
              <a:rPr lang="en-US" sz="2800" dirty="0">
                <a:latin typeface="+mj-lt"/>
              </a:rPr>
              <a:t>HaveIBeenPwned (</a:t>
            </a:r>
            <a:r>
              <a:rPr lang="en-US" sz="28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Pwned websites (</a:t>
            </a:r>
            <a:r>
              <a:rPr lang="en-US" sz="2800"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Domain search (</a:t>
            </a:r>
            <a:r>
              <a:rPr lang="en-US" sz="2800"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2800" dirty="0">
                <a:latin typeface="+mj-lt"/>
              </a:rPr>
              <a:t>)</a:t>
            </a:r>
          </a:p>
          <a:p>
            <a:endParaRPr lang="en-US" sz="3200" dirty="0">
              <a:latin typeface="+mj-lt"/>
            </a:endParaRPr>
          </a:p>
          <a:p>
            <a:r>
              <a:rPr lang="en-US" sz="3200" dirty="0">
                <a:latin typeface="+mj-lt"/>
              </a:rPr>
              <a:t>CNCS Report</a:t>
            </a:r>
          </a:p>
          <a:p>
            <a:pPr lvl="1"/>
            <a:r>
              <a:rPr lang="en-US" sz="2800" dirty="0">
                <a:latin typeface="+mj-lt"/>
              </a:rPr>
              <a:t>Cybersecurity in Portugal 2024 (</a:t>
            </a:r>
            <a:r>
              <a:rPr lang="en-US" sz="2800"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Cybersecurity in Portugal 2023 (</a:t>
            </a:r>
            <a:r>
              <a:rPr lang="en-US" sz="2800"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sz="2800" dirty="0">
                <a:latin typeface="+mj-lt"/>
              </a:rPr>
              <a:t>)</a:t>
            </a:r>
          </a:p>
        </p:txBody>
      </p:sp>
      <p:pic>
        <p:nvPicPr>
          <p:cNvPr id="13" name="Picture 12">
            <a:extLst>
              <a:ext uri="{FF2B5EF4-FFF2-40B4-BE49-F238E27FC236}">
                <a16:creationId xmlns:a16="http://schemas.microsoft.com/office/drawing/2014/main" id="{2F2C4E0F-9CB4-1BD0-D6C0-B111F3F18210}"/>
              </a:ext>
            </a:extLst>
          </p:cNvPr>
          <p:cNvPicPr>
            <a:picLocks noChangeAspect="1"/>
          </p:cNvPicPr>
          <p:nvPr/>
        </p:nvPicPr>
        <p:blipFill>
          <a:blip r:embed="rId11"/>
          <a:stretch>
            <a:fillRect/>
          </a:stretch>
        </p:blipFill>
        <p:spPr>
          <a:xfrm>
            <a:off x="381000" y="552138"/>
            <a:ext cx="1635002" cy="427085"/>
          </a:xfrm>
          <a:prstGeom prst="rect">
            <a:avLst/>
          </a:prstGeom>
        </p:spPr>
      </p:pic>
      <p:pic>
        <p:nvPicPr>
          <p:cNvPr id="5" name="Picture 4">
            <a:extLst>
              <a:ext uri="{FF2B5EF4-FFF2-40B4-BE49-F238E27FC236}">
                <a16:creationId xmlns:a16="http://schemas.microsoft.com/office/drawing/2014/main" id="{38932008-22ED-A891-F05E-1D122F39EF0B}"/>
              </a:ext>
            </a:extLst>
          </p:cNvPr>
          <p:cNvPicPr>
            <a:picLocks noChangeAspect="1"/>
          </p:cNvPicPr>
          <p:nvPr/>
        </p:nvPicPr>
        <p:blipFill>
          <a:blip r:embed="rId12"/>
          <a:stretch>
            <a:fillRect/>
          </a:stretch>
        </p:blipFill>
        <p:spPr>
          <a:xfrm>
            <a:off x="8052600" y="4452676"/>
            <a:ext cx="9201445" cy="4029830"/>
          </a:xfrm>
          <a:prstGeom prst="rect">
            <a:avLst/>
          </a:prstGeom>
        </p:spPr>
      </p:pic>
      <p:sp>
        <p:nvSpPr>
          <p:cNvPr id="6" name="Rectangle 5">
            <a:extLst>
              <a:ext uri="{FF2B5EF4-FFF2-40B4-BE49-F238E27FC236}">
                <a16:creationId xmlns:a16="http://schemas.microsoft.com/office/drawing/2014/main" id="{4455BCD2-D852-8BD7-EB00-094D9ADCDFA7}"/>
              </a:ext>
            </a:extLst>
          </p:cNvPr>
          <p:cNvSpPr/>
          <p:nvPr/>
        </p:nvSpPr>
        <p:spPr>
          <a:xfrm>
            <a:off x="14554200" y="5143500"/>
            <a:ext cx="1066800" cy="1524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ln>
                <a:solidFill>
                  <a:srgbClr val="FF0000"/>
                </a:solidFill>
              </a:ln>
            </a:endParaRPr>
          </a:p>
        </p:txBody>
      </p:sp>
      <p:sp>
        <p:nvSpPr>
          <p:cNvPr id="7" name="TextBox 10">
            <a:extLst>
              <a:ext uri="{FF2B5EF4-FFF2-40B4-BE49-F238E27FC236}">
                <a16:creationId xmlns:a16="http://schemas.microsoft.com/office/drawing/2014/main" id="{ADA30C64-5C77-35D4-ED27-1748672C82F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960A422D-7F0F-4A5D-BA9D-D1068C689EC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5E8CF2B1-1314-38F0-16D2-377CFC7C3AFC}"/>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272734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B7876-4851-4903-9D32-B1C83893B0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7AEFFA-3F2D-6BF7-87B1-FC6576F7F884}"/>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B0EF711C-5A32-CECC-9028-A1C17B5BDEC9}"/>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Data breach - Credentials</a:t>
            </a:r>
          </a:p>
        </p:txBody>
      </p:sp>
      <p:sp>
        <p:nvSpPr>
          <p:cNvPr id="4" name="TextBox 15">
            <a:extLst>
              <a:ext uri="{FF2B5EF4-FFF2-40B4-BE49-F238E27FC236}">
                <a16:creationId xmlns:a16="http://schemas.microsoft.com/office/drawing/2014/main" id="{29E976FF-52B4-519D-BA5E-93EE1B253030}"/>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42</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B6794C3A-0EF4-4242-EEC6-D2C970170D98}"/>
              </a:ext>
            </a:extLst>
          </p:cNvPr>
          <p:cNvSpPr>
            <a:spLocks noGrp="1"/>
          </p:cNvSpPr>
          <p:nvPr>
            <p:ph idx="1"/>
          </p:nvPr>
        </p:nvSpPr>
        <p:spPr>
          <a:xfrm>
            <a:off x="860253" y="2854845"/>
            <a:ext cx="16940157" cy="6081191"/>
          </a:xfrm>
        </p:spPr>
        <p:txBody>
          <a:bodyPr>
            <a:normAutofit/>
          </a:bodyPr>
          <a:lstStyle/>
          <a:p>
            <a:r>
              <a:rPr lang="en-US" sz="3200" dirty="0">
                <a:latin typeface="+mj-lt"/>
              </a:rPr>
              <a:t>Source</a:t>
            </a:r>
          </a:p>
          <a:p>
            <a:pPr lvl="1"/>
            <a:r>
              <a:rPr lang="en-US" sz="2800" dirty="0">
                <a:latin typeface="+mj-lt"/>
              </a:rPr>
              <a:t>“Publicly” available list of credentials</a:t>
            </a:r>
          </a:p>
          <a:p>
            <a:r>
              <a:rPr lang="en-US" sz="3200" dirty="0">
                <a:latin typeface="+mj-lt"/>
              </a:rPr>
              <a:t>Information gathered</a:t>
            </a:r>
          </a:p>
          <a:p>
            <a:pPr lvl="1"/>
            <a:r>
              <a:rPr lang="en-US" sz="2800" dirty="0">
                <a:latin typeface="+mj-lt"/>
              </a:rPr>
              <a:t>Rule of email/login</a:t>
            </a:r>
          </a:p>
          <a:p>
            <a:pPr lvl="1"/>
            <a:r>
              <a:rPr lang="en-US" sz="2800" dirty="0">
                <a:latin typeface="+mj-lt"/>
              </a:rPr>
              <a:t>Rule of password complexity</a:t>
            </a:r>
          </a:p>
          <a:p>
            <a:pPr lvl="1"/>
            <a:r>
              <a:rPr lang="en-US" sz="2800" dirty="0">
                <a:latin typeface="+mj-lt"/>
              </a:rPr>
              <a:t>List of users</a:t>
            </a:r>
          </a:p>
          <a:p>
            <a:pPr lvl="2"/>
            <a:r>
              <a:rPr lang="en-US" sz="2400" dirty="0">
                <a:latin typeface="+mj-lt"/>
              </a:rPr>
              <a:t>Phishing campaigns</a:t>
            </a:r>
          </a:p>
          <a:p>
            <a:pPr lvl="2"/>
            <a:r>
              <a:rPr lang="en-US" sz="2400" dirty="0">
                <a:latin typeface="+mj-lt"/>
              </a:rPr>
              <a:t>Brute force</a:t>
            </a:r>
          </a:p>
          <a:p>
            <a:r>
              <a:rPr lang="en-US" sz="3200" dirty="0">
                <a:latin typeface="+mj-lt"/>
              </a:rPr>
              <a:t>Look for those users on Social Media</a:t>
            </a:r>
          </a:p>
          <a:p>
            <a:pPr lvl="1"/>
            <a:r>
              <a:rPr lang="en-US" sz="2800" dirty="0">
                <a:latin typeface="+mj-lt"/>
              </a:rPr>
              <a:t>Reuse of credentials</a:t>
            </a:r>
          </a:p>
        </p:txBody>
      </p:sp>
      <p:pic>
        <p:nvPicPr>
          <p:cNvPr id="13" name="Picture 12">
            <a:extLst>
              <a:ext uri="{FF2B5EF4-FFF2-40B4-BE49-F238E27FC236}">
                <a16:creationId xmlns:a16="http://schemas.microsoft.com/office/drawing/2014/main" id="{99C6CB8E-BAFE-A675-398F-698C7D73885D}"/>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5" name="Picture 4">
            <a:extLst>
              <a:ext uri="{FF2B5EF4-FFF2-40B4-BE49-F238E27FC236}">
                <a16:creationId xmlns:a16="http://schemas.microsoft.com/office/drawing/2014/main" id="{3B1AB82C-BDCC-361C-C25A-B6672DBC5F01}"/>
              </a:ext>
            </a:extLst>
          </p:cNvPr>
          <p:cNvPicPr>
            <a:picLocks noChangeAspect="1"/>
          </p:cNvPicPr>
          <p:nvPr/>
        </p:nvPicPr>
        <p:blipFill>
          <a:blip r:embed="rId6"/>
          <a:stretch>
            <a:fillRect/>
          </a:stretch>
        </p:blipFill>
        <p:spPr>
          <a:xfrm>
            <a:off x="11963400" y="2501462"/>
            <a:ext cx="3387065" cy="6006006"/>
          </a:xfrm>
          <a:prstGeom prst="rect">
            <a:avLst/>
          </a:prstGeom>
        </p:spPr>
      </p:pic>
      <p:sp>
        <p:nvSpPr>
          <p:cNvPr id="6" name="TextBox 10">
            <a:extLst>
              <a:ext uri="{FF2B5EF4-FFF2-40B4-BE49-F238E27FC236}">
                <a16:creationId xmlns:a16="http://schemas.microsoft.com/office/drawing/2014/main" id="{C4E69ABC-FD71-AD83-5831-456C5A5A4E52}"/>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4CDF25F0-DE8E-4DA9-4CBA-85833AE1F94D}"/>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B241CF52-97C4-F39C-2822-0C9444137C7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319312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00EA1-12ED-7F58-E142-6017C99EECD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992F1BA-6162-C966-670B-2D30657275F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F95E17A-EF8B-08F9-5CC0-7EAE4B70162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Data breach – Credentials - Portuguese domain examples (2018)</a:t>
            </a:r>
          </a:p>
        </p:txBody>
      </p:sp>
      <p:sp>
        <p:nvSpPr>
          <p:cNvPr id="4" name="TextBox 15">
            <a:extLst>
              <a:ext uri="{FF2B5EF4-FFF2-40B4-BE49-F238E27FC236}">
                <a16:creationId xmlns:a16="http://schemas.microsoft.com/office/drawing/2014/main" id="{35068FD3-5FFA-1434-3DCE-87038FB1665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43</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FB929EAA-B36D-1AA1-CC68-AAE8CC7C6158}"/>
              </a:ext>
            </a:extLst>
          </p:cNvPr>
          <p:cNvSpPr>
            <a:spLocks noGrp="1"/>
          </p:cNvSpPr>
          <p:nvPr>
            <p:ph idx="1"/>
          </p:nvPr>
        </p:nvSpPr>
        <p:spPr>
          <a:xfrm>
            <a:off x="860253" y="2854845"/>
            <a:ext cx="16940157" cy="6081191"/>
          </a:xfrm>
        </p:spPr>
        <p:txBody>
          <a:bodyPr>
            <a:normAutofit/>
          </a:bodyPr>
          <a:lstStyle/>
          <a:p>
            <a:r>
              <a:rPr lang="pt-BR" sz="3200" dirty="0">
                <a:latin typeface="+mj-lt"/>
              </a:rPr>
              <a:t>uminho.pt - Universidade do Minho</a:t>
            </a:r>
          </a:p>
          <a:p>
            <a:r>
              <a:rPr lang="pt-BR" sz="3200" dirty="0">
                <a:latin typeface="+mj-lt"/>
              </a:rPr>
              <a:t>adv.oa.pt - Ordem dos Advogados</a:t>
            </a:r>
          </a:p>
          <a:p>
            <a:r>
              <a:rPr lang="pt-BR" sz="3200" dirty="0">
                <a:latin typeface="+mj-lt"/>
              </a:rPr>
              <a:t>pj.pt - Policia Judiciária</a:t>
            </a:r>
          </a:p>
          <a:p>
            <a:r>
              <a:rPr lang="pt-BR" sz="3200" dirty="0">
                <a:latin typeface="+mj-lt"/>
              </a:rPr>
              <a:t>mail.exercito.pt - Exército</a:t>
            </a:r>
          </a:p>
          <a:p>
            <a:r>
              <a:rPr lang="pt-BR" sz="3200" dirty="0">
                <a:latin typeface="+mj-lt"/>
              </a:rPr>
              <a:t>cm-braga.pt - Câmara Municipal de Braga</a:t>
            </a:r>
          </a:p>
          <a:p>
            <a:r>
              <a:rPr lang="pt-BR" sz="3200" dirty="0">
                <a:latin typeface="+mj-lt"/>
              </a:rPr>
              <a:t>cm-guimaraes.pt - Câmara Municipal de Guimarães</a:t>
            </a:r>
          </a:p>
          <a:p>
            <a:r>
              <a:rPr lang="pt-BR" sz="3200" dirty="0">
                <a:latin typeface="+mj-lt"/>
              </a:rPr>
              <a:t>psd.pt - Partido Social Democrata</a:t>
            </a:r>
          </a:p>
          <a:p>
            <a:r>
              <a:rPr lang="pt-BR" sz="3200" dirty="0">
                <a:latin typeface="+mj-lt"/>
              </a:rPr>
              <a:t>ps.pt - Partido Socialista</a:t>
            </a:r>
          </a:p>
          <a:p>
            <a:r>
              <a:rPr lang="pt-BR" sz="3200" dirty="0">
                <a:latin typeface="+mj-lt"/>
              </a:rPr>
              <a:t>fcporto.pt - Futebol Clube do Porto</a:t>
            </a:r>
          </a:p>
          <a:p>
            <a:r>
              <a:rPr lang="pt-BR" sz="3200" dirty="0">
                <a:latin typeface="+mj-lt"/>
              </a:rPr>
              <a:t>min.justiça - Ministério da Justiça</a:t>
            </a:r>
          </a:p>
        </p:txBody>
      </p:sp>
      <p:pic>
        <p:nvPicPr>
          <p:cNvPr id="13" name="Picture 12">
            <a:extLst>
              <a:ext uri="{FF2B5EF4-FFF2-40B4-BE49-F238E27FC236}">
                <a16:creationId xmlns:a16="http://schemas.microsoft.com/office/drawing/2014/main" id="{7279B39C-360B-1423-60D4-11A1D21F7EB1}"/>
              </a:ext>
            </a:extLst>
          </p:cNvPr>
          <p:cNvPicPr>
            <a:picLocks noChangeAspect="1"/>
          </p:cNvPicPr>
          <p:nvPr/>
        </p:nvPicPr>
        <p:blipFill>
          <a:blip r:embed="rId5"/>
          <a:stretch>
            <a:fillRect/>
          </a:stretch>
        </p:blipFill>
        <p:spPr>
          <a:xfrm>
            <a:off x="381000" y="552138"/>
            <a:ext cx="1635002" cy="427085"/>
          </a:xfrm>
          <a:prstGeom prst="rect">
            <a:avLst/>
          </a:prstGeom>
        </p:spPr>
      </p:pic>
      <p:sp>
        <p:nvSpPr>
          <p:cNvPr id="5" name="TextBox 10">
            <a:extLst>
              <a:ext uri="{FF2B5EF4-FFF2-40B4-BE49-F238E27FC236}">
                <a16:creationId xmlns:a16="http://schemas.microsoft.com/office/drawing/2014/main" id="{FDC4855C-5E9C-D13C-ACDA-75539B80482B}"/>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0D0C9A77-7FC0-6FFB-0040-3AE0963902CB}"/>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3F87FCDD-6D99-AECE-543A-AC9E04DB8E7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687766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AEA66-0539-1601-2393-8EE60049F6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3228DEA-83B7-0723-9B65-79F61DE01078}"/>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5645F8D2-EC6F-C331-039F-720791137187}"/>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IOT Search engines</a:t>
            </a:r>
          </a:p>
        </p:txBody>
      </p:sp>
      <p:sp>
        <p:nvSpPr>
          <p:cNvPr id="4" name="TextBox 15">
            <a:extLst>
              <a:ext uri="{FF2B5EF4-FFF2-40B4-BE49-F238E27FC236}">
                <a16:creationId xmlns:a16="http://schemas.microsoft.com/office/drawing/2014/main" id="{46B854D9-AD09-1D94-536C-28394CB61D95}"/>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44</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82C1C2E8-8DAB-A667-D226-47FCB36A9D31}"/>
              </a:ext>
            </a:extLst>
          </p:cNvPr>
          <p:cNvSpPr>
            <a:spLocks noGrp="1"/>
          </p:cNvSpPr>
          <p:nvPr>
            <p:ph idx="1"/>
          </p:nvPr>
        </p:nvSpPr>
        <p:spPr>
          <a:xfrm>
            <a:off x="860253" y="2854845"/>
            <a:ext cx="16940157" cy="6081191"/>
          </a:xfrm>
        </p:spPr>
        <p:txBody>
          <a:bodyPr>
            <a:normAutofit/>
          </a:bodyPr>
          <a:lstStyle/>
          <a:p>
            <a:r>
              <a:rPr lang="en-US" sz="2800" dirty="0">
                <a:latin typeface="+mj-lt"/>
              </a:rPr>
              <a:t>Shared folders accessible to 8 thousand million people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endParaRPr lang="en-US" sz="2800" dirty="0">
              <a:latin typeface="+mj-lt"/>
            </a:endParaRPr>
          </a:p>
          <a:p>
            <a:pPr lvl="1"/>
            <a:r>
              <a:rPr lang="en-US" dirty="0">
                <a:latin typeface="+mj-lt"/>
              </a:rPr>
              <a:t>Contabilidade – 6</a:t>
            </a:r>
          </a:p>
          <a:p>
            <a:pPr lvl="1"/>
            <a:r>
              <a:rPr lang="en-US" dirty="0">
                <a:latin typeface="+mj-lt"/>
              </a:rPr>
              <a:t>Clientes – 3</a:t>
            </a:r>
          </a:p>
          <a:p>
            <a:pPr lvl="1"/>
            <a:r>
              <a:rPr lang="en-US" dirty="0">
                <a:latin typeface="+mj-lt"/>
              </a:rPr>
              <a:t>Faturacao – 1</a:t>
            </a:r>
          </a:p>
          <a:p>
            <a:pPr lvl="1"/>
            <a:r>
              <a:rPr lang="en-US" dirty="0">
                <a:latin typeface="+mj-lt"/>
              </a:rPr>
              <a:t>Primavera – 6</a:t>
            </a:r>
          </a:p>
          <a:p>
            <a:pPr lvl="1"/>
            <a:r>
              <a:rPr lang="en-US" dirty="0">
                <a:latin typeface="+mj-lt"/>
              </a:rPr>
              <a:t>SAGE – 13</a:t>
            </a:r>
          </a:p>
          <a:p>
            <a:pPr lvl="1"/>
            <a:r>
              <a:rPr lang="en-US" dirty="0">
                <a:latin typeface="+mj-lt"/>
              </a:rPr>
              <a:t>Winrest – 148</a:t>
            </a:r>
          </a:p>
          <a:p>
            <a:endParaRPr lang="en-US" sz="2800" dirty="0">
              <a:latin typeface="+mj-lt"/>
            </a:endParaRPr>
          </a:p>
        </p:txBody>
      </p:sp>
      <p:pic>
        <p:nvPicPr>
          <p:cNvPr id="13" name="Picture 12">
            <a:extLst>
              <a:ext uri="{FF2B5EF4-FFF2-40B4-BE49-F238E27FC236}">
                <a16:creationId xmlns:a16="http://schemas.microsoft.com/office/drawing/2014/main" id="{6E2EB25F-F9A0-B499-3279-82C5694A752E}"/>
              </a:ext>
            </a:extLst>
          </p:cNvPr>
          <p:cNvPicPr>
            <a:picLocks noChangeAspect="1"/>
          </p:cNvPicPr>
          <p:nvPr/>
        </p:nvPicPr>
        <p:blipFill>
          <a:blip r:embed="rId6"/>
          <a:stretch>
            <a:fillRect/>
          </a:stretch>
        </p:blipFill>
        <p:spPr>
          <a:xfrm>
            <a:off x="381000" y="552138"/>
            <a:ext cx="1635002" cy="427085"/>
          </a:xfrm>
          <a:prstGeom prst="rect">
            <a:avLst/>
          </a:prstGeom>
        </p:spPr>
      </p:pic>
      <p:grpSp>
        <p:nvGrpSpPr>
          <p:cNvPr id="5" name="Group 4">
            <a:extLst>
              <a:ext uri="{FF2B5EF4-FFF2-40B4-BE49-F238E27FC236}">
                <a16:creationId xmlns:a16="http://schemas.microsoft.com/office/drawing/2014/main" id="{E8F55E6A-F342-9D8F-8AA7-4E21AC14988D}"/>
              </a:ext>
            </a:extLst>
          </p:cNvPr>
          <p:cNvGrpSpPr/>
          <p:nvPr/>
        </p:nvGrpSpPr>
        <p:grpSpPr>
          <a:xfrm>
            <a:off x="8153400" y="3669415"/>
            <a:ext cx="8633563" cy="4979285"/>
            <a:chOff x="4710311" y="2097144"/>
            <a:chExt cx="7481689" cy="3968693"/>
          </a:xfrm>
        </p:grpSpPr>
        <p:pic>
          <p:nvPicPr>
            <p:cNvPr id="6" name="Picture 5">
              <a:extLst>
                <a:ext uri="{FF2B5EF4-FFF2-40B4-BE49-F238E27FC236}">
                  <a16:creationId xmlns:a16="http://schemas.microsoft.com/office/drawing/2014/main" id="{438779BA-7AE8-3E09-B03C-2111AC4FA248}"/>
                </a:ext>
              </a:extLst>
            </p:cNvPr>
            <p:cNvPicPr>
              <a:picLocks noChangeAspect="1"/>
            </p:cNvPicPr>
            <p:nvPr/>
          </p:nvPicPr>
          <p:blipFill>
            <a:blip r:embed="rId7"/>
            <a:stretch>
              <a:fillRect/>
            </a:stretch>
          </p:blipFill>
          <p:spPr>
            <a:xfrm>
              <a:off x="4710311" y="2097144"/>
              <a:ext cx="3728786" cy="3241501"/>
            </a:xfrm>
            <a:prstGeom prst="rect">
              <a:avLst/>
            </a:prstGeom>
            <a:ln>
              <a:solidFill>
                <a:schemeClr val="tx1"/>
              </a:solidFill>
            </a:ln>
          </p:spPr>
        </p:pic>
        <p:pic>
          <p:nvPicPr>
            <p:cNvPr id="8" name="Picture 7">
              <a:extLst>
                <a:ext uri="{FF2B5EF4-FFF2-40B4-BE49-F238E27FC236}">
                  <a16:creationId xmlns:a16="http://schemas.microsoft.com/office/drawing/2014/main" id="{7C7ACD5E-9345-B9B5-4020-7AEDCEAFB5ED}"/>
                </a:ext>
              </a:extLst>
            </p:cNvPr>
            <p:cNvPicPr>
              <a:picLocks noChangeAspect="1"/>
            </p:cNvPicPr>
            <p:nvPr/>
          </p:nvPicPr>
          <p:blipFill>
            <a:blip r:embed="rId8"/>
            <a:stretch>
              <a:fillRect/>
            </a:stretch>
          </p:blipFill>
          <p:spPr>
            <a:xfrm>
              <a:off x="5602356" y="2660518"/>
              <a:ext cx="3674846" cy="2912342"/>
            </a:xfrm>
            <a:prstGeom prst="rect">
              <a:avLst/>
            </a:prstGeom>
            <a:ln>
              <a:solidFill>
                <a:schemeClr val="tx1"/>
              </a:solidFill>
            </a:ln>
          </p:spPr>
        </p:pic>
        <p:pic>
          <p:nvPicPr>
            <p:cNvPr id="9" name="Picture 8">
              <a:extLst>
                <a:ext uri="{FF2B5EF4-FFF2-40B4-BE49-F238E27FC236}">
                  <a16:creationId xmlns:a16="http://schemas.microsoft.com/office/drawing/2014/main" id="{048397CF-F543-7F4A-6ECD-226138C45AD5}"/>
                </a:ext>
              </a:extLst>
            </p:cNvPr>
            <p:cNvPicPr>
              <a:picLocks noChangeAspect="1"/>
            </p:cNvPicPr>
            <p:nvPr/>
          </p:nvPicPr>
          <p:blipFill>
            <a:blip r:embed="rId9"/>
            <a:stretch>
              <a:fillRect/>
            </a:stretch>
          </p:blipFill>
          <p:spPr>
            <a:xfrm>
              <a:off x="6849571" y="3298214"/>
              <a:ext cx="3780750" cy="2139248"/>
            </a:xfrm>
            <a:prstGeom prst="rect">
              <a:avLst/>
            </a:prstGeom>
            <a:ln>
              <a:solidFill>
                <a:schemeClr val="tx1"/>
              </a:solidFill>
            </a:ln>
          </p:spPr>
        </p:pic>
        <p:pic>
          <p:nvPicPr>
            <p:cNvPr id="10" name="Picture 9">
              <a:extLst>
                <a:ext uri="{FF2B5EF4-FFF2-40B4-BE49-F238E27FC236}">
                  <a16:creationId xmlns:a16="http://schemas.microsoft.com/office/drawing/2014/main" id="{FAF6E931-7866-157E-05FD-804B527C7EA9}"/>
                </a:ext>
              </a:extLst>
            </p:cNvPr>
            <p:cNvPicPr>
              <a:picLocks noChangeAspect="1"/>
            </p:cNvPicPr>
            <p:nvPr/>
          </p:nvPicPr>
          <p:blipFill>
            <a:blip r:embed="rId10"/>
            <a:stretch>
              <a:fillRect/>
            </a:stretch>
          </p:blipFill>
          <p:spPr>
            <a:xfrm>
              <a:off x="8111508" y="3846641"/>
              <a:ext cx="3823111" cy="1757995"/>
            </a:xfrm>
            <a:prstGeom prst="rect">
              <a:avLst/>
            </a:prstGeom>
            <a:ln>
              <a:solidFill>
                <a:schemeClr val="tx1"/>
              </a:solidFill>
            </a:ln>
          </p:spPr>
        </p:pic>
        <p:pic>
          <p:nvPicPr>
            <p:cNvPr id="12" name="Picture 11">
              <a:extLst>
                <a:ext uri="{FF2B5EF4-FFF2-40B4-BE49-F238E27FC236}">
                  <a16:creationId xmlns:a16="http://schemas.microsoft.com/office/drawing/2014/main" id="{96334C58-6718-08F0-C90C-48ABCE672B80}"/>
                </a:ext>
              </a:extLst>
            </p:cNvPr>
            <p:cNvPicPr>
              <a:picLocks noChangeAspect="1"/>
            </p:cNvPicPr>
            <p:nvPr/>
          </p:nvPicPr>
          <p:blipFill>
            <a:blip r:embed="rId11"/>
            <a:stretch>
              <a:fillRect/>
            </a:stretch>
          </p:blipFill>
          <p:spPr>
            <a:xfrm>
              <a:off x="7439777" y="2440401"/>
              <a:ext cx="3907834" cy="1270840"/>
            </a:xfrm>
            <a:prstGeom prst="rect">
              <a:avLst/>
            </a:prstGeom>
            <a:ln>
              <a:solidFill>
                <a:schemeClr val="tx1"/>
              </a:solidFill>
            </a:ln>
          </p:spPr>
        </p:pic>
        <p:pic>
          <p:nvPicPr>
            <p:cNvPr id="14" name="Picture 13">
              <a:extLst>
                <a:ext uri="{FF2B5EF4-FFF2-40B4-BE49-F238E27FC236}">
                  <a16:creationId xmlns:a16="http://schemas.microsoft.com/office/drawing/2014/main" id="{DF1B4A94-1832-2176-DB2E-213128DCF2BE}"/>
                </a:ext>
              </a:extLst>
            </p:cNvPr>
            <p:cNvPicPr>
              <a:picLocks noChangeAspect="1"/>
            </p:cNvPicPr>
            <p:nvPr/>
          </p:nvPicPr>
          <p:blipFill>
            <a:blip r:embed="rId12"/>
            <a:stretch>
              <a:fillRect/>
            </a:stretch>
          </p:blipFill>
          <p:spPr>
            <a:xfrm>
              <a:off x="8146491" y="2097144"/>
              <a:ext cx="4045508" cy="1355563"/>
            </a:xfrm>
            <a:prstGeom prst="rect">
              <a:avLst/>
            </a:prstGeom>
            <a:ln>
              <a:solidFill>
                <a:schemeClr val="tx1"/>
              </a:solidFill>
            </a:ln>
          </p:spPr>
        </p:pic>
        <p:pic>
          <p:nvPicPr>
            <p:cNvPr id="15" name="Picture 14">
              <a:extLst>
                <a:ext uri="{FF2B5EF4-FFF2-40B4-BE49-F238E27FC236}">
                  <a16:creationId xmlns:a16="http://schemas.microsoft.com/office/drawing/2014/main" id="{99B897E1-6550-BACE-6EA1-C7138C630CE4}"/>
                </a:ext>
              </a:extLst>
            </p:cNvPr>
            <p:cNvPicPr>
              <a:picLocks noChangeAspect="1"/>
            </p:cNvPicPr>
            <p:nvPr/>
          </p:nvPicPr>
          <p:blipFill rotWithShape="1">
            <a:blip r:embed="rId13"/>
            <a:srcRect r="14701"/>
            <a:stretch/>
          </p:blipFill>
          <p:spPr>
            <a:xfrm>
              <a:off x="9129650" y="2984049"/>
              <a:ext cx="3062350" cy="3081788"/>
            </a:xfrm>
            <a:prstGeom prst="rect">
              <a:avLst/>
            </a:prstGeom>
            <a:ln>
              <a:solidFill>
                <a:schemeClr val="tx1"/>
              </a:solidFill>
            </a:ln>
          </p:spPr>
        </p:pic>
      </p:grpSp>
      <p:sp>
        <p:nvSpPr>
          <p:cNvPr id="7" name="TextBox 10">
            <a:extLst>
              <a:ext uri="{FF2B5EF4-FFF2-40B4-BE49-F238E27FC236}">
                <a16:creationId xmlns:a16="http://schemas.microsoft.com/office/drawing/2014/main" id="{FC4F1767-AA17-5409-A207-0DB190C25DA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16" name="TextBox 11">
            <a:extLst>
              <a:ext uri="{FF2B5EF4-FFF2-40B4-BE49-F238E27FC236}">
                <a16:creationId xmlns:a16="http://schemas.microsoft.com/office/drawing/2014/main" id="{BBA5C0FE-E48E-4FB2-AB40-113D61D0EEC3}"/>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7" name="TextBox 12">
            <a:extLst>
              <a:ext uri="{FF2B5EF4-FFF2-40B4-BE49-F238E27FC236}">
                <a16:creationId xmlns:a16="http://schemas.microsoft.com/office/drawing/2014/main" id="{A7041929-A240-F783-C444-E00624F9164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539594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63514-D0C7-93D6-3D10-3AB2D9C69F1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1CDBCD-382C-5CE3-D9EE-1B7B6B970CC1}"/>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4">
              <a:alphaModFix amt="4000"/>
              <a:extLst>
                <a:ext uri="{96DAC541-7B7A-43D3-8B79-37D633B846F1}">
                  <asvg:svgBlip xmlns:asvg="http://schemas.microsoft.com/office/drawing/2016/SVG/main" r:embed="rId5"/>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E6511106-5FB7-A9C1-E212-1CB68C078F86}"/>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Message from Ella</a:t>
            </a:r>
          </a:p>
        </p:txBody>
      </p:sp>
      <p:sp>
        <p:nvSpPr>
          <p:cNvPr id="4" name="TextBox 15">
            <a:extLst>
              <a:ext uri="{FF2B5EF4-FFF2-40B4-BE49-F238E27FC236}">
                <a16:creationId xmlns:a16="http://schemas.microsoft.com/office/drawing/2014/main" id="{8D394125-68B1-FFB5-01AA-ECCF45453B66}"/>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45</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415CB4C0-CA91-1C09-EB70-D77363E74ABF}"/>
              </a:ext>
            </a:extLst>
          </p:cNvPr>
          <p:cNvPicPr>
            <a:picLocks noChangeAspect="1"/>
          </p:cNvPicPr>
          <p:nvPr/>
        </p:nvPicPr>
        <p:blipFill>
          <a:blip r:embed="rId6"/>
          <a:stretch>
            <a:fillRect/>
          </a:stretch>
        </p:blipFill>
        <p:spPr>
          <a:xfrm>
            <a:off x="381000" y="552138"/>
            <a:ext cx="1635002" cy="427085"/>
          </a:xfrm>
          <a:prstGeom prst="rect">
            <a:avLst/>
          </a:prstGeom>
        </p:spPr>
      </p:pic>
      <p:pic>
        <p:nvPicPr>
          <p:cNvPr id="5" name="Online Media 9" title="A Message from Ella | Without Consent">
            <a:hlinkClick r:id="" action="ppaction://media"/>
            <a:extLst>
              <a:ext uri="{FF2B5EF4-FFF2-40B4-BE49-F238E27FC236}">
                <a16:creationId xmlns:a16="http://schemas.microsoft.com/office/drawing/2014/main" id="{50A6035B-756E-AB41-5B7F-FDCC472002F4}"/>
              </a:ext>
            </a:extLst>
          </p:cNvPr>
          <p:cNvPicPr>
            <a:picLocks noRot="1" noChangeAspect="1"/>
          </p:cNvPicPr>
          <p:nvPr>
            <a:videoFile r:link="rId1"/>
          </p:nvPr>
        </p:nvPicPr>
        <p:blipFill>
          <a:blip r:embed="rId7"/>
          <a:stretch>
            <a:fillRect/>
          </a:stretch>
        </p:blipFill>
        <p:spPr>
          <a:xfrm>
            <a:off x="2819400" y="2567478"/>
            <a:ext cx="12330587" cy="6967460"/>
          </a:xfrm>
          <a:prstGeom prst="rect">
            <a:avLst/>
          </a:prstGeom>
        </p:spPr>
      </p:pic>
      <p:sp>
        <p:nvSpPr>
          <p:cNvPr id="7" name="Title 1">
            <a:extLst>
              <a:ext uri="{FF2B5EF4-FFF2-40B4-BE49-F238E27FC236}">
                <a16:creationId xmlns:a16="http://schemas.microsoft.com/office/drawing/2014/main" id="{C1DFAEA8-005F-63C6-62E5-1E465E3981DF}"/>
              </a:ext>
            </a:extLst>
          </p:cNvPr>
          <p:cNvSpPr txBox="1">
            <a:spLocks/>
          </p:cNvSpPr>
          <p:nvPr/>
        </p:nvSpPr>
        <p:spPr>
          <a:xfrm>
            <a:off x="7118261" y="9606270"/>
            <a:ext cx="4403705" cy="595332"/>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accent6">
                    <a:lumMod val="50000"/>
                  </a:schemeClr>
                </a:solidFill>
              </a:rPr>
              <a:t>Deutsche Telekom</a:t>
            </a:r>
            <a:br>
              <a:rPr lang="en-US" sz="2000" dirty="0">
                <a:solidFill>
                  <a:schemeClr val="accent6">
                    <a:lumMod val="50000"/>
                  </a:schemeClr>
                </a:solidFill>
              </a:rPr>
            </a:br>
            <a:r>
              <a:rPr lang="en-US" sz="2000" dirty="0">
                <a:solidFill>
                  <a:schemeClr val="accent6">
                    <a:lumMod val="50000"/>
                  </a:schemeClr>
                </a:solidFill>
              </a:rPr>
              <a:t>Message from Ella | Without Consent</a:t>
            </a:r>
            <a:endParaRPr lang="pt-PT" sz="2000" dirty="0">
              <a:solidFill>
                <a:schemeClr val="accent6">
                  <a:lumMod val="50000"/>
                </a:schemeClr>
              </a:solidFill>
            </a:endParaRPr>
          </a:p>
        </p:txBody>
      </p:sp>
      <p:pic>
        <p:nvPicPr>
          <p:cNvPr id="8" name="Picture 7">
            <a:extLst>
              <a:ext uri="{FF2B5EF4-FFF2-40B4-BE49-F238E27FC236}">
                <a16:creationId xmlns:a16="http://schemas.microsoft.com/office/drawing/2014/main" id="{DB89E5B7-578A-B37E-8842-453A6D426A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929" y="9606270"/>
            <a:ext cx="595332" cy="595332"/>
          </a:xfrm>
          <a:prstGeom prst="rect">
            <a:avLst/>
          </a:prstGeom>
        </p:spPr>
      </p:pic>
      <p:sp>
        <p:nvSpPr>
          <p:cNvPr id="6" name="TextBox 10">
            <a:extLst>
              <a:ext uri="{FF2B5EF4-FFF2-40B4-BE49-F238E27FC236}">
                <a16:creationId xmlns:a16="http://schemas.microsoft.com/office/drawing/2014/main" id="{602625D6-949E-973E-41E9-81EDB907B3F7}"/>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9" name="TextBox 11">
            <a:extLst>
              <a:ext uri="{FF2B5EF4-FFF2-40B4-BE49-F238E27FC236}">
                <a16:creationId xmlns:a16="http://schemas.microsoft.com/office/drawing/2014/main" id="{AF9D82E0-A5CF-0D96-489B-9BD6804248B8}"/>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0" name="TextBox 12">
            <a:extLst>
              <a:ext uri="{FF2B5EF4-FFF2-40B4-BE49-F238E27FC236}">
                <a16:creationId xmlns:a16="http://schemas.microsoft.com/office/drawing/2014/main" id="{74666A00-B8CA-789B-14AB-1AEBC69AC06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17206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70F36-556A-8B32-F201-7942956DCCA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598CBDC-9137-51BA-14A9-E6B1F676838E}"/>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7" name="TextBox 7">
            <a:extLst>
              <a:ext uri="{FF2B5EF4-FFF2-40B4-BE49-F238E27FC236}">
                <a16:creationId xmlns:a16="http://schemas.microsoft.com/office/drawing/2014/main" id="{79FF25EF-93D4-4622-1692-0BAA4C51FDC4}"/>
              </a:ext>
            </a:extLst>
          </p:cNvPr>
          <p:cNvSpPr txBox="1"/>
          <p:nvPr/>
        </p:nvSpPr>
        <p:spPr>
          <a:xfrm>
            <a:off x="1066800" y="3626979"/>
            <a:ext cx="12230842" cy="2024208"/>
          </a:xfrm>
          <a:prstGeom prst="rect">
            <a:avLst/>
          </a:prstGeom>
        </p:spPr>
        <p:txBody>
          <a:bodyPr wrap="square" lIns="0" tIns="0" rIns="0" bIns="0" rtlCol="0" anchor="t">
            <a:spAutoFit/>
          </a:bodyPr>
          <a:lstStyle/>
          <a:p>
            <a:pPr algn="l">
              <a:lnSpc>
                <a:spcPts val="16818"/>
              </a:lnSpc>
            </a:pPr>
            <a:r>
              <a:rPr lang="en-US" sz="9600" b="1" dirty="0">
                <a:solidFill>
                  <a:srgbClr val="343434"/>
                </a:solidFill>
                <a:latin typeface="Cooper Hewitt Bold"/>
                <a:ea typeface="Cooper Hewitt Bold"/>
                <a:cs typeface="Cooper Hewitt Bold"/>
                <a:sym typeface="Cooper Hewitt Bold"/>
              </a:rPr>
              <a:t>Internet of Things</a:t>
            </a:r>
          </a:p>
        </p:txBody>
      </p:sp>
      <p:sp>
        <p:nvSpPr>
          <p:cNvPr id="3" name="TextBox 15">
            <a:extLst>
              <a:ext uri="{FF2B5EF4-FFF2-40B4-BE49-F238E27FC236}">
                <a16:creationId xmlns:a16="http://schemas.microsoft.com/office/drawing/2014/main" id="{BF1AB0E5-1A8F-5BF5-9E42-9C779E7744A2}"/>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46</a:t>
            </a:fld>
            <a:endParaRPr lang="en-US" sz="1500" b="1" dirty="0">
              <a:solidFill>
                <a:srgbClr val="343434"/>
              </a:solidFill>
              <a:latin typeface="DM Sans Bold"/>
              <a:ea typeface="DM Sans Bold"/>
              <a:cs typeface="DM Sans Bold"/>
              <a:sym typeface="DM Sans Bold"/>
            </a:endParaRPr>
          </a:p>
        </p:txBody>
      </p:sp>
      <p:pic>
        <p:nvPicPr>
          <p:cNvPr id="6" name="Picture 5">
            <a:extLst>
              <a:ext uri="{FF2B5EF4-FFF2-40B4-BE49-F238E27FC236}">
                <a16:creationId xmlns:a16="http://schemas.microsoft.com/office/drawing/2014/main" id="{8BAA6B6F-4DFA-07E1-D667-AB1463222A50}"/>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8" name="Picture 7">
            <a:extLst>
              <a:ext uri="{FF2B5EF4-FFF2-40B4-BE49-F238E27FC236}">
                <a16:creationId xmlns:a16="http://schemas.microsoft.com/office/drawing/2014/main" id="{B274ED37-965A-F98E-77BC-749ED95A4E32}"/>
              </a:ext>
            </a:extLst>
          </p:cNvPr>
          <p:cNvPicPr>
            <a:picLocks noChangeAspect="1"/>
          </p:cNvPicPr>
          <p:nvPr/>
        </p:nvPicPr>
        <p:blipFill>
          <a:blip r:embed="rId6"/>
          <a:stretch>
            <a:fillRect/>
          </a:stretch>
        </p:blipFill>
        <p:spPr>
          <a:xfrm>
            <a:off x="11277600" y="1714500"/>
            <a:ext cx="5849166" cy="5849166"/>
          </a:xfrm>
          <a:prstGeom prst="rect">
            <a:avLst/>
          </a:prstGeom>
        </p:spPr>
      </p:pic>
      <p:sp>
        <p:nvSpPr>
          <p:cNvPr id="4" name="TextBox 10">
            <a:extLst>
              <a:ext uri="{FF2B5EF4-FFF2-40B4-BE49-F238E27FC236}">
                <a16:creationId xmlns:a16="http://schemas.microsoft.com/office/drawing/2014/main" id="{056904CB-F96A-27C7-442A-B627EEDD5C8E}"/>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5" name="TextBox 11">
            <a:extLst>
              <a:ext uri="{FF2B5EF4-FFF2-40B4-BE49-F238E27FC236}">
                <a16:creationId xmlns:a16="http://schemas.microsoft.com/office/drawing/2014/main" id="{5AA5A75C-533D-479D-CE36-7DC9AE0B97C8}"/>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4CC40C19-EB6E-7AE0-D873-35B78E3ADE5E}"/>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03045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ED648-630D-A6E6-E307-24F5F3D96EE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548B44-2EA1-3743-42D4-46D8077D99B1}"/>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DD72BB5-EA28-0BDD-5807-C9FB2768BD2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Shodan – IoT Search Engine</a:t>
            </a:r>
            <a:endParaRPr lang="en-BS" sz="4800" b="1" dirty="0"/>
          </a:p>
        </p:txBody>
      </p:sp>
      <p:sp>
        <p:nvSpPr>
          <p:cNvPr id="4" name="TextBox 15">
            <a:extLst>
              <a:ext uri="{FF2B5EF4-FFF2-40B4-BE49-F238E27FC236}">
                <a16:creationId xmlns:a16="http://schemas.microsoft.com/office/drawing/2014/main" id="{10714156-6F4D-178C-6626-0157BD17D5FE}"/>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47</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2B987A52-3B42-6806-8C1F-FD0FE6D73939}"/>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5" name="Picture 4">
            <a:hlinkClick r:id="rId6"/>
            <a:extLst>
              <a:ext uri="{FF2B5EF4-FFF2-40B4-BE49-F238E27FC236}">
                <a16:creationId xmlns:a16="http://schemas.microsoft.com/office/drawing/2014/main" id="{86D799F8-C880-BC51-7F46-0F526EBD39D7}"/>
              </a:ext>
            </a:extLst>
          </p:cNvPr>
          <p:cNvPicPr>
            <a:picLocks noChangeAspect="1"/>
          </p:cNvPicPr>
          <p:nvPr/>
        </p:nvPicPr>
        <p:blipFill>
          <a:blip r:embed="rId7"/>
          <a:stretch>
            <a:fillRect/>
          </a:stretch>
        </p:blipFill>
        <p:spPr>
          <a:xfrm>
            <a:off x="914400" y="2593832"/>
            <a:ext cx="4657198" cy="2625867"/>
          </a:xfrm>
          <a:prstGeom prst="rect">
            <a:avLst/>
          </a:prstGeom>
          <a:ln w="57150">
            <a:solidFill>
              <a:schemeClr val="accent6">
                <a:lumMod val="50000"/>
              </a:schemeClr>
            </a:solidFill>
          </a:ln>
        </p:spPr>
      </p:pic>
      <p:pic>
        <p:nvPicPr>
          <p:cNvPr id="8" name="Picture 7">
            <a:extLst>
              <a:ext uri="{FF2B5EF4-FFF2-40B4-BE49-F238E27FC236}">
                <a16:creationId xmlns:a16="http://schemas.microsoft.com/office/drawing/2014/main" id="{D53F2128-306F-24D8-79D7-31A71EF46221}"/>
              </a:ext>
            </a:extLst>
          </p:cNvPr>
          <p:cNvPicPr>
            <a:picLocks noChangeAspect="1"/>
          </p:cNvPicPr>
          <p:nvPr/>
        </p:nvPicPr>
        <p:blipFill>
          <a:blip r:embed="rId8"/>
          <a:stretch>
            <a:fillRect/>
          </a:stretch>
        </p:blipFill>
        <p:spPr>
          <a:xfrm>
            <a:off x="11277600" y="5405790"/>
            <a:ext cx="4343400" cy="3196435"/>
          </a:xfrm>
          <a:prstGeom prst="rect">
            <a:avLst/>
          </a:prstGeom>
        </p:spPr>
      </p:pic>
      <p:pic>
        <p:nvPicPr>
          <p:cNvPr id="10" name="Picture 9">
            <a:extLst>
              <a:ext uri="{FF2B5EF4-FFF2-40B4-BE49-F238E27FC236}">
                <a16:creationId xmlns:a16="http://schemas.microsoft.com/office/drawing/2014/main" id="{B6A9950C-3CEE-8271-11D8-D9674B7D6D4A}"/>
              </a:ext>
            </a:extLst>
          </p:cNvPr>
          <p:cNvPicPr>
            <a:picLocks noChangeAspect="1"/>
          </p:cNvPicPr>
          <p:nvPr/>
        </p:nvPicPr>
        <p:blipFill>
          <a:blip r:embed="rId9"/>
          <a:stretch>
            <a:fillRect/>
          </a:stretch>
        </p:blipFill>
        <p:spPr>
          <a:xfrm>
            <a:off x="6324600" y="5405790"/>
            <a:ext cx="4038600" cy="3145972"/>
          </a:xfrm>
          <a:prstGeom prst="rect">
            <a:avLst/>
          </a:prstGeom>
        </p:spPr>
      </p:pic>
      <p:pic>
        <p:nvPicPr>
          <p:cNvPr id="11" name="Picture 10">
            <a:extLst>
              <a:ext uri="{FF2B5EF4-FFF2-40B4-BE49-F238E27FC236}">
                <a16:creationId xmlns:a16="http://schemas.microsoft.com/office/drawing/2014/main" id="{E31B35DB-04C3-08CE-EC12-49F45EE0486E}"/>
              </a:ext>
            </a:extLst>
          </p:cNvPr>
          <p:cNvPicPr>
            <a:picLocks noChangeAspect="1"/>
          </p:cNvPicPr>
          <p:nvPr/>
        </p:nvPicPr>
        <p:blipFill>
          <a:blip r:embed="rId10"/>
          <a:stretch>
            <a:fillRect/>
          </a:stretch>
        </p:blipFill>
        <p:spPr>
          <a:xfrm>
            <a:off x="11125200" y="2593832"/>
            <a:ext cx="4657198" cy="2654102"/>
          </a:xfrm>
          <a:prstGeom prst="rect">
            <a:avLst/>
          </a:prstGeom>
        </p:spPr>
      </p:pic>
      <p:pic>
        <p:nvPicPr>
          <p:cNvPr id="12" name="Picture 11">
            <a:extLst>
              <a:ext uri="{FF2B5EF4-FFF2-40B4-BE49-F238E27FC236}">
                <a16:creationId xmlns:a16="http://schemas.microsoft.com/office/drawing/2014/main" id="{CB75E066-9CCB-8669-1D75-5A329EB408F7}"/>
              </a:ext>
            </a:extLst>
          </p:cNvPr>
          <p:cNvPicPr>
            <a:picLocks noChangeAspect="1"/>
          </p:cNvPicPr>
          <p:nvPr/>
        </p:nvPicPr>
        <p:blipFill>
          <a:blip r:embed="rId11"/>
          <a:stretch>
            <a:fillRect/>
          </a:stretch>
        </p:blipFill>
        <p:spPr>
          <a:xfrm>
            <a:off x="932707" y="5576964"/>
            <a:ext cx="4638891" cy="2905542"/>
          </a:xfrm>
          <a:prstGeom prst="rect">
            <a:avLst/>
          </a:prstGeom>
        </p:spPr>
      </p:pic>
      <p:pic>
        <p:nvPicPr>
          <p:cNvPr id="13" name="Picture 12">
            <a:extLst>
              <a:ext uri="{FF2B5EF4-FFF2-40B4-BE49-F238E27FC236}">
                <a16:creationId xmlns:a16="http://schemas.microsoft.com/office/drawing/2014/main" id="{5FBE8C99-2EC5-C073-650C-F9C5E7FAA7BB}"/>
              </a:ext>
            </a:extLst>
          </p:cNvPr>
          <p:cNvPicPr>
            <a:picLocks noChangeAspect="1"/>
          </p:cNvPicPr>
          <p:nvPr/>
        </p:nvPicPr>
        <p:blipFill>
          <a:blip r:embed="rId12"/>
          <a:stretch>
            <a:fillRect/>
          </a:stretch>
        </p:blipFill>
        <p:spPr>
          <a:xfrm>
            <a:off x="6019800" y="2593832"/>
            <a:ext cx="4657198" cy="2629063"/>
          </a:xfrm>
          <a:prstGeom prst="rect">
            <a:avLst/>
          </a:prstGeom>
        </p:spPr>
      </p:pic>
      <p:sp>
        <p:nvSpPr>
          <p:cNvPr id="6" name="TextBox 10">
            <a:extLst>
              <a:ext uri="{FF2B5EF4-FFF2-40B4-BE49-F238E27FC236}">
                <a16:creationId xmlns:a16="http://schemas.microsoft.com/office/drawing/2014/main" id="{B3036C17-442F-FE20-B386-10BAE40D6566}"/>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0D7863A1-2E2B-61F2-F21D-B3B85AF7CE31}"/>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4" name="TextBox 12">
            <a:extLst>
              <a:ext uri="{FF2B5EF4-FFF2-40B4-BE49-F238E27FC236}">
                <a16:creationId xmlns:a16="http://schemas.microsoft.com/office/drawing/2014/main" id="{AE3C6631-0EC3-62F3-C01E-A8EB6826D5C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3299073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9C908-7B95-9786-8381-16623771E52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F2226DC-80DF-E032-13A7-6ABBA3D15B40}"/>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649F4DDF-997B-234D-36A5-61E55DA4315B}"/>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Shodan – IoT Search Engine</a:t>
            </a:r>
            <a:endParaRPr lang="en-BS" sz="4800" b="1" dirty="0"/>
          </a:p>
        </p:txBody>
      </p:sp>
      <p:sp>
        <p:nvSpPr>
          <p:cNvPr id="4" name="TextBox 15">
            <a:extLst>
              <a:ext uri="{FF2B5EF4-FFF2-40B4-BE49-F238E27FC236}">
                <a16:creationId xmlns:a16="http://schemas.microsoft.com/office/drawing/2014/main" id="{296814C4-0BFE-52E8-DFC1-FFFAC829C711}"/>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48</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F3A72BDF-341E-4B77-92FF-383273AC465D}"/>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16" name="Picture 15">
            <a:hlinkClick r:id="rId6"/>
            <a:extLst>
              <a:ext uri="{FF2B5EF4-FFF2-40B4-BE49-F238E27FC236}">
                <a16:creationId xmlns:a16="http://schemas.microsoft.com/office/drawing/2014/main" id="{52C0E7DC-531E-2F46-5C47-FF735FD61695}"/>
              </a:ext>
            </a:extLst>
          </p:cNvPr>
          <p:cNvPicPr>
            <a:picLocks noChangeAspect="1"/>
          </p:cNvPicPr>
          <p:nvPr/>
        </p:nvPicPr>
        <p:blipFill>
          <a:blip r:embed="rId7"/>
          <a:stretch>
            <a:fillRect/>
          </a:stretch>
        </p:blipFill>
        <p:spPr>
          <a:xfrm>
            <a:off x="1183987" y="3057550"/>
            <a:ext cx="8364117" cy="4696480"/>
          </a:xfrm>
          <a:prstGeom prst="rect">
            <a:avLst/>
          </a:prstGeom>
        </p:spPr>
      </p:pic>
      <p:pic>
        <p:nvPicPr>
          <p:cNvPr id="17" name="Picture 16">
            <a:extLst>
              <a:ext uri="{FF2B5EF4-FFF2-40B4-BE49-F238E27FC236}">
                <a16:creationId xmlns:a16="http://schemas.microsoft.com/office/drawing/2014/main" id="{D3989022-391E-7679-3BA6-FC9949B625FA}"/>
              </a:ext>
            </a:extLst>
          </p:cNvPr>
          <p:cNvPicPr>
            <a:picLocks noChangeAspect="1"/>
          </p:cNvPicPr>
          <p:nvPr/>
        </p:nvPicPr>
        <p:blipFill>
          <a:blip r:embed="rId8"/>
          <a:stretch>
            <a:fillRect/>
          </a:stretch>
        </p:blipFill>
        <p:spPr>
          <a:xfrm>
            <a:off x="9955910" y="5846239"/>
            <a:ext cx="3553321" cy="2686425"/>
          </a:xfrm>
          <a:prstGeom prst="rect">
            <a:avLst/>
          </a:prstGeom>
        </p:spPr>
      </p:pic>
      <p:pic>
        <p:nvPicPr>
          <p:cNvPr id="18" name="Picture 17">
            <a:extLst>
              <a:ext uri="{FF2B5EF4-FFF2-40B4-BE49-F238E27FC236}">
                <a16:creationId xmlns:a16="http://schemas.microsoft.com/office/drawing/2014/main" id="{60377D83-3AEB-18E5-C63F-92E6289C8E3D}"/>
              </a:ext>
            </a:extLst>
          </p:cNvPr>
          <p:cNvPicPr>
            <a:picLocks noChangeAspect="1"/>
          </p:cNvPicPr>
          <p:nvPr/>
        </p:nvPicPr>
        <p:blipFill>
          <a:blip r:embed="rId9"/>
          <a:stretch>
            <a:fillRect/>
          </a:stretch>
        </p:blipFill>
        <p:spPr>
          <a:xfrm>
            <a:off x="9981310" y="3057550"/>
            <a:ext cx="3496163" cy="2610214"/>
          </a:xfrm>
          <a:prstGeom prst="rect">
            <a:avLst/>
          </a:prstGeom>
        </p:spPr>
      </p:pic>
      <p:pic>
        <p:nvPicPr>
          <p:cNvPr id="19" name="Picture 18">
            <a:extLst>
              <a:ext uri="{FF2B5EF4-FFF2-40B4-BE49-F238E27FC236}">
                <a16:creationId xmlns:a16="http://schemas.microsoft.com/office/drawing/2014/main" id="{26D79762-8FDC-8EA6-22BA-95F73260097A}"/>
              </a:ext>
            </a:extLst>
          </p:cNvPr>
          <p:cNvPicPr>
            <a:picLocks noChangeAspect="1"/>
          </p:cNvPicPr>
          <p:nvPr/>
        </p:nvPicPr>
        <p:blipFill>
          <a:blip r:embed="rId10"/>
          <a:stretch>
            <a:fillRect/>
          </a:stretch>
        </p:blipFill>
        <p:spPr>
          <a:xfrm>
            <a:off x="13785353" y="3122800"/>
            <a:ext cx="3562847" cy="5325218"/>
          </a:xfrm>
          <a:prstGeom prst="rect">
            <a:avLst/>
          </a:prstGeom>
        </p:spPr>
      </p:pic>
      <p:sp>
        <p:nvSpPr>
          <p:cNvPr id="5" name="TextBox 10">
            <a:extLst>
              <a:ext uri="{FF2B5EF4-FFF2-40B4-BE49-F238E27FC236}">
                <a16:creationId xmlns:a16="http://schemas.microsoft.com/office/drawing/2014/main" id="{83A7EE29-83ED-79CB-C89C-8EF61527A88B}"/>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0A064396-7FEE-E1C3-8AEB-0D32EBF3851D}"/>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F862E3DF-B409-7DE7-D722-AA5ACF65C78C}"/>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7199730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07D27-4B45-6FB2-2510-9D38FA260E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439963-77A6-A013-8260-A982F9B2E1E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5B761F79-E473-4934-DC32-9DAAC14699D9}"/>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Shodan – IoT Search Engine</a:t>
            </a:r>
            <a:endParaRPr lang="en-BS" sz="4800" b="1" dirty="0"/>
          </a:p>
        </p:txBody>
      </p:sp>
      <p:sp>
        <p:nvSpPr>
          <p:cNvPr id="4" name="TextBox 15">
            <a:extLst>
              <a:ext uri="{FF2B5EF4-FFF2-40B4-BE49-F238E27FC236}">
                <a16:creationId xmlns:a16="http://schemas.microsoft.com/office/drawing/2014/main" id="{A87EB217-6C94-81B6-FDAA-AAA187E95FA3}"/>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49</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A9B17847-63F6-C605-F158-F8894E88DFFC}"/>
              </a:ext>
            </a:extLst>
          </p:cNvPr>
          <p:cNvPicPr>
            <a:picLocks noChangeAspect="1"/>
          </p:cNvPicPr>
          <p:nvPr/>
        </p:nvPicPr>
        <p:blipFill>
          <a:blip r:embed="rId5"/>
          <a:stretch>
            <a:fillRect/>
          </a:stretch>
        </p:blipFill>
        <p:spPr>
          <a:xfrm>
            <a:off x="381000" y="552138"/>
            <a:ext cx="1635002" cy="427085"/>
          </a:xfrm>
          <a:prstGeom prst="rect">
            <a:avLst/>
          </a:prstGeom>
        </p:spPr>
      </p:pic>
      <p:sp>
        <p:nvSpPr>
          <p:cNvPr id="5" name="Content Placeholder 2">
            <a:extLst>
              <a:ext uri="{FF2B5EF4-FFF2-40B4-BE49-F238E27FC236}">
                <a16:creationId xmlns:a16="http://schemas.microsoft.com/office/drawing/2014/main" id="{6BD2E3E7-4A2C-18AC-39B2-19A4175BE84D}"/>
              </a:ext>
            </a:extLst>
          </p:cNvPr>
          <p:cNvSpPr txBox="1">
            <a:spLocks/>
          </p:cNvSpPr>
          <p:nvPr/>
        </p:nvSpPr>
        <p:spPr>
          <a:xfrm>
            <a:off x="860254" y="2620962"/>
            <a:ext cx="6759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Internet Exposure Observatory</a:t>
            </a:r>
          </a:p>
          <a:p>
            <a:pPr lvl="1"/>
            <a:r>
              <a:rPr lang="en-US" dirty="0"/>
              <a:t>Exposure  Dashboard (</a:t>
            </a:r>
            <a:r>
              <a:rPr lang="en-US"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dirty="0"/>
              <a:t>)</a:t>
            </a:r>
          </a:p>
          <a:p>
            <a:endParaRPr lang="en-US" dirty="0"/>
          </a:p>
          <a:p>
            <a:r>
              <a:rPr lang="en-US" dirty="0"/>
              <a:t>Explore</a:t>
            </a:r>
          </a:p>
          <a:p>
            <a:pPr lvl="1"/>
            <a:r>
              <a:rPr lang="en-US" dirty="0"/>
              <a:t>Shodan explore (</a:t>
            </a:r>
            <a:r>
              <a:rPr lang="en-US"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dirty="0"/>
              <a:t>)</a:t>
            </a:r>
          </a:p>
          <a:p>
            <a:r>
              <a:rPr lang="en-US" dirty="0"/>
              <a:t>Images</a:t>
            </a:r>
          </a:p>
          <a:p>
            <a:pPr lvl="1"/>
            <a:r>
              <a:rPr lang="en-US" dirty="0"/>
              <a:t>Shodan images (</a:t>
            </a:r>
            <a:r>
              <a:rPr lang="en-US"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dirty="0"/>
              <a:t>)</a:t>
            </a:r>
          </a:p>
          <a:p>
            <a:r>
              <a:rPr lang="en-US" dirty="0"/>
              <a:t>Maps</a:t>
            </a:r>
          </a:p>
          <a:p>
            <a:pPr lvl="1"/>
            <a:r>
              <a:rPr lang="en-US" dirty="0"/>
              <a:t>Shodan maps (</a:t>
            </a:r>
            <a:r>
              <a:rPr lang="en-US"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dirty="0"/>
              <a:t>)</a:t>
            </a:r>
          </a:p>
        </p:txBody>
      </p:sp>
      <p:sp>
        <p:nvSpPr>
          <p:cNvPr id="6" name="Content Placeholder 2">
            <a:extLst>
              <a:ext uri="{FF2B5EF4-FFF2-40B4-BE49-F238E27FC236}">
                <a16:creationId xmlns:a16="http://schemas.microsoft.com/office/drawing/2014/main" id="{100F745B-AF54-9D13-5DDC-94C988494D9C}"/>
              </a:ext>
            </a:extLst>
          </p:cNvPr>
          <p:cNvSpPr txBox="1">
            <a:spLocks/>
          </p:cNvSpPr>
          <p:nvPr/>
        </p:nvSpPr>
        <p:spPr>
          <a:xfrm>
            <a:off x="8412012" y="2620962"/>
            <a:ext cx="8199588"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Remote Desktop (</a:t>
            </a:r>
            <a:r>
              <a:rPr lang="en-US" b="1" dirty="0">
                <a:solidFill>
                  <a:schemeClr val="accent6">
                    <a:lumMod val="50000"/>
                  </a:schemeClr>
                </a:solidFill>
                <a:latin typeface="+mj-lt"/>
                <a:hlinkClick r:id="rId10">
                  <a:extLst>
                    <a:ext uri="{A12FA001-AC4F-418D-AE19-62706E023703}">
                      <ahyp:hlinkClr xmlns:ahyp="http://schemas.microsoft.com/office/drawing/2018/hyperlinkcolor" val="tx"/>
                    </a:ext>
                  </a:extLst>
                </a:hlinkClick>
              </a:rPr>
              <a:t>link</a:t>
            </a:r>
            <a:r>
              <a:rPr lang="en-US" dirty="0"/>
              <a:t>)</a:t>
            </a:r>
          </a:p>
          <a:p>
            <a:pPr lvl="1"/>
            <a:r>
              <a:rPr lang="en-US" dirty="0"/>
              <a:t>Total results: 2,745,593</a:t>
            </a:r>
          </a:p>
          <a:p>
            <a:pPr lvl="1"/>
            <a:r>
              <a:rPr lang="en-US" dirty="0"/>
              <a:t>Braga (</a:t>
            </a:r>
            <a:r>
              <a:rPr lang="en-US" dirty="0">
                <a:solidFill>
                  <a:schemeClr val="accent6">
                    <a:lumMod val="60000"/>
                    <a:lumOff val="40000"/>
                  </a:schemeClr>
                </a:solidFill>
                <a:latin typeface="+mj-lt"/>
                <a:hlinkClick r:id="rId11">
                  <a:extLst>
                    <a:ext uri="{A12FA001-AC4F-418D-AE19-62706E023703}">
                      <ahyp:hlinkClr xmlns:ahyp="http://schemas.microsoft.com/office/drawing/2018/hyperlinkcolor" val="tx"/>
                    </a:ext>
                  </a:extLst>
                </a:hlinkClick>
              </a:rPr>
              <a:t>link</a:t>
            </a:r>
            <a:r>
              <a:rPr lang="en-US" dirty="0"/>
              <a:t>)</a:t>
            </a:r>
          </a:p>
          <a:p>
            <a:r>
              <a:rPr lang="en-US" dirty="0"/>
              <a:t>Imagens</a:t>
            </a:r>
          </a:p>
          <a:p>
            <a:pPr lvl="1"/>
            <a:r>
              <a:rPr lang="en-US" dirty="0"/>
              <a:t>Braga (</a:t>
            </a:r>
            <a:r>
              <a:rPr lang="en-US" dirty="0">
                <a:solidFill>
                  <a:schemeClr val="accent6">
                    <a:lumMod val="60000"/>
                    <a:lumOff val="40000"/>
                  </a:schemeClr>
                </a:solidFill>
                <a:latin typeface="+mj-lt"/>
                <a:hlinkClick r:id="rId12">
                  <a:extLst>
                    <a:ext uri="{A12FA001-AC4F-418D-AE19-62706E023703}">
                      <ahyp:hlinkClr xmlns:ahyp="http://schemas.microsoft.com/office/drawing/2018/hyperlinkcolor" val="tx"/>
                    </a:ext>
                  </a:extLst>
                </a:hlinkClick>
              </a:rPr>
              <a:t>link</a:t>
            </a:r>
            <a:r>
              <a:rPr lang="en-US" dirty="0"/>
              <a:t>)</a:t>
            </a:r>
          </a:p>
          <a:p>
            <a:pPr lvl="1"/>
            <a:r>
              <a:rPr lang="en-US" dirty="0"/>
              <a:t>VNC Remote Access and Loggedin (</a:t>
            </a:r>
            <a:r>
              <a:rPr lang="en-US" b="1" dirty="0">
                <a:solidFill>
                  <a:schemeClr val="accent6">
                    <a:lumMod val="50000"/>
                  </a:schemeClr>
                </a:solidFill>
                <a:latin typeface="+mj-lt"/>
                <a:hlinkClick r:id="rId13">
                  <a:extLst>
                    <a:ext uri="{A12FA001-AC4F-418D-AE19-62706E023703}">
                      <ahyp:hlinkClr xmlns:ahyp="http://schemas.microsoft.com/office/drawing/2018/hyperlinkcolor" val="tx"/>
                    </a:ext>
                  </a:extLst>
                </a:hlinkClick>
              </a:rPr>
              <a:t>link</a:t>
            </a:r>
            <a:r>
              <a:rPr lang="en-US" dirty="0"/>
              <a:t>)</a:t>
            </a:r>
          </a:p>
          <a:p>
            <a:r>
              <a:rPr lang="en-US" dirty="0"/>
              <a:t>Authentication Disabled </a:t>
            </a:r>
          </a:p>
          <a:p>
            <a:pPr lvl="1"/>
            <a:r>
              <a:rPr lang="en-US" dirty="0"/>
              <a:t>Portugal (</a:t>
            </a:r>
            <a:r>
              <a:rPr lang="en-US" dirty="0">
                <a:solidFill>
                  <a:schemeClr val="accent6">
                    <a:lumMod val="60000"/>
                    <a:lumOff val="40000"/>
                  </a:schemeClr>
                </a:solidFill>
                <a:latin typeface="+mj-lt"/>
                <a:hlinkClick r:id="rId14">
                  <a:extLst>
                    <a:ext uri="{A12FA001-AC4F-418D-AE19-62706E023703}">
                      <ahyp:hlinkClr xmlns:ahyp="http://schemas.microsoft.com/office/drawing/2018/hyperlinkcolor" val="tx"/>
                    </a:ext>
                  </a:extLst>
                </a:hlinkClick>
              </a:rPr>
              <a:t>link</a:t>
            </a:r>
            <a:r>
              <a:rPr lang="en-US" dirty="0"/>
              <a:t>)</a:t>
            </a:r>
          </a:p>
          <a:p>
            <a:pPr lvl="1"/>
            <a:r>
              <a:rPr lang="en-US" dirty="0"/>
              <a:t>Fotos (</a:t>
            </a:r>
            <a:r>
              <a:rPr lang="en-US" b="1" dirty="0">
                <a:solidFill>
                  <a:schemeClr val="accent6">
                    <a:lumMod val="50000"/>
                  </a:schemeClr>
                </a:solidFill>
                <a:latin typeface="+mj-lt"/>
                <a:hlinkClick r:id="rId15">
                  <a:extLst>
                    <a:ext uri="{A12FA001-AC4F-418D-AE19-62706E023703}">
                      <ahyp:hlinkClr xmlns:ahyp="http://schemas.microsoft.com/office/drawing/2018/hyperlinkcolor" val="tx"/>
                    </a:ext>
                  </a:extLst>
                </a:hlinkClick>
              </a:rPr>
              <a:t>link</a:t>
            </a:r>
            <a:r>
              <a:rPr lang="en-US" dirty="0"/>
              <a:t>)</a:t>
            </a:r>
          </a:p>
          <a:p>
            <a:pPr lvl="1"/>
            <a:r>
              <a:rPr lang="en-US" dirty="0"/>
              <a:t>Contabilidade (</a:t>
            </a:r>
            <a:r>
              <a:rPr lang="en-US" b="1" dirty="0">
                <a:solidFill>
                  <a:schemeClr val="accent6">
                    <a:lumMod val="50000"/>
                  </a:schemeClr>
                </a:solidFill>
                <a:latin typeface="+mj-lt"/>
                <a:hlinkClick r:id="rId16">
                  <a:extLst>
                    <a:ext uri="{A12FA001-AC4F-418D-AE19-62706E023703}">
                      <ahyp:hlinkClr xmlns:ahyp="http://schemas.microsoft.com/office/drawing/2018/hyperlinkcolor" val="tx"/>
                    </a:ext>
                  </a:extLst>
                </a:hlinkClick>
              </a:rPr>
              <a:t>link</a:t>
            </a:r>
            <a:r>
              <a:rPr lang="en-US" dirty="0"/>
              <a:t>)</a:t>
            </a:r>
          </a:p>
        </p:txBody>
      </p:sp>
      <p:sp>
        <p:nvSpPr>
          <p:cNvPr id="7" name="TextBox 10">
            <a:extLst>
              <a:ext uri="{FF2B5EF4-FFF2-40B4-BE49-F238E27FC236}">
                <a16:creationId xmlns:a16="http://schemas.microsoft.com/office/drawing/2014/main" id="{349F7A86-D376-FAB2-C5A9-F023DFCBB58E}"/>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076A7163-3DB1-6682-305A-D9922000B4C2}"/>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0" name="TextBox 12">
            <a:extLst>
              <a:ext uri="{FF2B5EF4-FFF2-40B4-BE49-F238E27FC236}">
                <a16:creationId xmlns:a16="http://schemas.microsoft.com/office/drawing/2014/main" id="{9BAD6616-43A5-1AED-344C-378637F0EBE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398722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CE12A-6C95-47AF-6498-E2CBECC06E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711CD5-A23C-2088-0891-9FF6A729771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C1273476-BE66-0B54-6E64-E7E60B6F1218}"/>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Disclaimer &amp; Legal Considerations</a:t>
            </a:r>
            <a:endParaRPr lang="en-BS" sz="4800" b="1" dirty="0"/>
          </a:p>
        </p:txBody>
      </p:sp>
      <p:sp>
        <p:nvSpPr>
          <p:cNvPr id="15" name="Freeform 5">
            <a:extLst>
              <a:ext uri="{FF2B5EF4-FFF2-40B4-BE49-F238E27FC236}">
                <a16:creationId xmlns:a16="http://schemas.microsoft.com/office/drawing/2014/main" id="{BECA1382-0FEB-D44E-8A88-F5FD39A0C546}"/>
              </a:ext>
            </a:extLst>
          </p:cNvPr>
          <p:cNvSpPr/>
          <p:nvPr/>
        </p:nvSpPr>
        <p:spPr>
          <a:xfrm>
            <a:off x="13390580" y="2854010"/>
            <a:ext cx="3830620" cy="5566090"/>
          </a:xfrm>
          <a:custGeom>
            <a:avLst/>
            <a:gdLst/>
            <a:ahLst/>
            <a:cxnLst/>
            <a:rect l="l" t="t" r="r" b="b"/>
            <a:pathLst>
              <a:path w="2597247" h="4793577">
                <a:moveTo>
                  <a:pt x="0" y="0"/>
                </a:moveTo>
                <a:lnTo>
                  <a:pt x="2597247" y="0"/>
                </a:lnTo>
                <a:lnTo>
                  <a:pt x="2597247" y="4793577"/>
                </a:lnTo>
                <a:lnTo>
                  <a:pt x="0" y="47935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S"/>
          </a:p>
        </p:txBody>
      </p:sp>
      <p:sp>
        <p:nvSpPr>
          <p:cNvPr id="16" name="TextBox 6">
            <a:extLst>
              <a:ext uri="{FF2B5EF4-FFF2-40B4-BE49-F238E27FC236}">
                <a16:creationId xmlns:a16="http://schemas.microsoft.com/office/drawing/2014/main" id="{D813A2E8-896A-B96C-331F-A92156CD6F2A}"/>
              </a:ext>
            </a:extLst>
          </p:cNvPr>
          <p:cNvSpPr txBox="1"/>
          <p:nvPr/>
        </p:nvSpPr>
        <p:spPr>
          <a:xfrm>
            <a:off x="1028700" y="2822438"/>
            <a:ext cx="7072639" cy="1209674"/>
          </a:xfrm>
          <a:prstGeom prst="rect">
            <a:avLst/>
          </a:prstGeom>
        </p:spPr>
        <p:txBody>
          <a:bodyPr lIns="0" tIns="0" rIns="0" bIns="0" rtlCol="0" anchor="t">
            <a:spAutoFit/>
          </a:bodyPr>
          <a:lstStyle/>
          <a:p>
            <a:pPr algn="l">
              <a:lnSpc>
                <a:spcPts val="8400"/>
              </a:lnSpc>
            </a:pPr>
            <a:r>
              <a:rPr lang="en-US" sz="6000" b="1" dirty="0">
                <a:solidFill>
                  <a:srgbClr val="343434"/>
                </a:solidFill>
                <a:latin typeface="Cooper Hewitt Bold"/>
                <a:ea typeface="Cooper Hewitt Bold"/>
                <a:cs typeface="Cooper Hewitt Bold"/>
                <a:sym typeface="Cooper Hewitt Bold"/>
              </a:rPr>
              <a:t>ARTIFICIAL</a:t>
            </a:r>
          </a:p>
        </p:txBody>
      </p:sp>
      <p:sp>
        <p:nvSpPr>
          <p:cNvPr id="18" name="TextBox 12">
            <a:extLst>
              <a:ext uri="{FF2B5EF4-FFF2-40B4-BE49-F238E27FC236}">
                <a16:creationId xmlns:a16="http://schemas.microsoft.com/office/drawing/2014/main" id="{739EB40D-5317-006A-94A1-10FBA484749D}"/>
              </a:ext>
            </a:extLst>
          </p:cNvPr>
          <p:cNvSpPr txBox="1"/>
          <p:nvPr/>
        </p:nvSpPr>
        <p:spPr>
          <a:xfrm>
            <a:off x="1427983" y="5757034"/>
            <a:ext cx="8322820" cy="3425874"/>
          </a:xfrm>
          <a:prstGeom prst="rect">
            <a:avLst/>
          </a:prstGeom>
        </p:spPr>
        <p:txBody>
          <a:bodyPr wrap="square" lIns="0" tIns="0" rIns="0" bIns="0" rtlCol="0" anchor="t">
            <a:spAutoFit/>
          </a:bodyPr>
          <a:lstStyle/>
          <a:p>
            <a:pPr algn="ctr">
              <a:lnSpc>
                <a:spcPts val="2380"/>
              </a:lnSpc>
            </a:pPr>
            <a:r>
              <a:rPr lang="en-US" sz="3200" dirty="0">
                <a:solidFill>
                  <a:srgbClr val="343434"/>
                </a:solidFill>
                <a:latin typeface="DM Sans"/>
                <a:ea typeface="DM Sans"/>
                <a:cs typeface="DM Sans"/>
                <a:sym typeface="DM Sans"/>
              </a:rPr>
              <a:t>Use available technologies but check facts. </a:t>
            </a:r>
          </a:p>
          <a:p>
            <a:pPr algn="ctr">
              <a:lnSpc>
                <a:spcPts val="2380"/>
              </a:lnSpc>
            </a:pPr>
            <a:endParaRPr lang="en-US" sz="3200" b="1" dirty="0">
              <a:solidFill>
                <a:srgbClr val="343434"/>
              </a:solidFill>
              <a:latin typeface="DM Sans"/>
              <a:ea typeface="DM Sans"/>
              <a:cs typeface="DM Sans"/>
              <a:sym typeface="DM Sans"/>
            </a:endParaRPr>
          </a:p>
          <a:p>
            <a:pPr algn="ctr">
              <a:lnSpc>
                <a:spcPts val="2380"/>
              </a:lnSpc>
            </a:pPr>
            <a:endParaRPr lang="en-US" sz="3200" b="1" dirty="0">
              <a:solidFill>
                <a:srgbClr val="343434"/>
              </a:solidFill>
              <a:latin typeface="DM Sans"/>
              <a:ea typeface="DM Sans"/>
              <a:cs typeface="DM Sans"/>
              <a:sym typeface="DM Sans"/>
            </a:endParaRPr>
          </a:p>
          <a:p>
            <a:pPr algn="ctr">
              <a:lnSpc>
                <a:spcPts val="2380"/>
              </a:lnSpc>
            </a:pPr>
            <a:r>
              <a:rPr lang="en-US" sz="3200" b="1" dirty="0">
                <a:solidFill>
                  <a:srgbClr val="343434"/>
                </a:solidFill>
                <a:latin typeface="DM Sans"/>
                <a:ea typeface="DM Sans"/>
                <a:cs typeface="DM Sans"/>
                <a:sym typeface="DM Sans"/>
              </a:rPr>
              <a:t>Always check facts</a:t>
            </a:r>
            <a:r>
              <a:rPr lang="en-US" sz="3200" dirty="0">
                <a:solidFill>
                  <a:srgbClr val="343434"/>
                </a:solidFill>
                <a:latin typeface="DM Sans"/>
                <a:ea typeface="DM Sans"/>
                <a:cs typeface="DM Sans"/>
                <a:sym typeface="DM Sans"/>
              </a:rPr>
              <a:t>.</a:t>
            </a: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r>
              <a:rPr lang="en-US" sz="3200" dirty="0">
                <a:solidFill>
                  <a:srgbClr val="343434"/>
                </a:solidFill>
                <a:latin typeface="DM Sans"/>
                <a:ea typeface="DM Sans"/>
                <a:cs typeface="DM Sans"/>
                <a:sym typeface="DM Sans"/>
              </a:rPr>
              <a:t>AI is more than ChatGPT. Grok, Claude, …</a:t>
            </a: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r>
              <a:rPr lang="en-US" sz="3200" b="1" u="sng" dirty="0">
                <a:solidFill>
                  <a:srgbClr val="343434"/>
                </a:solidFill>
                <a:latin typeface="DM Sans"/>
                <a:ea typeface="DM Sans"/>
                <a:cs typeface="DM Sans"/>
                <a:sym typeface="DM Sans"/>
              </a:rPr>
              <a:t>Use them all.</a:t>
            </a:r>
          </a:p>
        </p:txBody>
      </p:sp>
      <p:sp>
        <p:nvSpPr>
          <p:cNvPr id="20" name="TextBox 14">
            <a:extLst>
              <a:ext uri="{FF2B5EF4-FFF2-40B4-BE49-F238E27FC236}">
                <a16:creationId xmlns:a16="http://schemas.microsoft.com/office/drawing/2014/main" id="{21925510-4294-D2CF-DDB4-887F951C83E4}"/>
              </a:ext>
            </a:extLst>
          </p:cNvPr>
          <p:cNvSpPr txBox="1"/>
          <p:nvPr/>
        </p:nvSpPr>
        <p:spPr>
          <a:xfrm>
            <a:off x="1055075" y="3712248"/>
            <a:ext cx="4964725" cy="1020985"/>
          </a:xfrm>
          <a:prstGeom prst="rect">
            <a:avLst/>
          </a:prstGeom>
        </p:spPr>
        <p:txBody>
          <a:bodyPr wrap="square" lIns="0" tIns="0" rIns="0" bIns="0" rtlCol="0" anchor="t">
            <a:spAutoFit/>
          </a:bodyPr>
          <a:lstStyle/>
          <a:p>
            <a:pPr algn="l">
              <a:lnSpc>
                <a:spcPts val="8400"/>
              </a:lnSpc>
            </a:pPr>
            <a:r>
              <a:rPr lang="en-US" sz="6000" dirty="0">
                <a:solidFill>
                  <a:srgbClr val="343434"/>
                </a:solidFill>
                <a:latin typeface="Cooper Hewitt"/>
                <a:ea typeface="Cooper Hewitt"/>
                <a:cs typeface="Cooper Hewitt"/>
                <a:sym typeface="Cooper Hewitt"/>
              </a:rPr>
              <a:t>INTELLIGENCE</a:t>
            </a:r>
          </a:p>
        </p:txBody>
      </p:sp>
      <p:sp>
        <p:nvSpPr>
          <p:cNvPr id="21" name="TextBox 12">
            <a:extLst>
              <a:ext uri="{FF2B5EF4-FFF2-40B4-BE49-F238E27FC236}">
                <a16:creationId xmlns:a16="http://schemas.microsoft.com/office/drawing/2014/main" id="{51905727-9DE8-FEC9-A69A-E5F54394698E}"/>
              </a:ext>
            </a:extLst>
          </p:cNvPr>
          <p:cNvSpPr txBox="1"/>
          <p:nvPr/>
        </p:nvSpPr>
        <p:spPr>
          <a:xfrm>
            <a:off x="1118632" y="4755209"/>
            <a:ext cx="9707212" cy="318742"/>
          </a:xfrm>
          <a:prstGeom prst="rect">
            <a:avLst/>
          </a:prstGeom>
        </p:spPr>
        <p:txBody>
          <a:bodyPr wrap="square" lIns="0" tIns="0" rIns="0" bIns="0" rtlCol="0" anchor="t">
            <a:spAutoFit/>
          </a:bodyPr>
          <a:lstStyle/>
          <a:p>
            <a:pPr>
              <a:lnSpc>
                <a:spcPts val="2380"/>
              </a:lnSpc>
            </a:pPr>
            <a:r>
              <a:rPr lang="en-US" sz="2000" dirty="0">
                <a:solidFill>
                  <a:srgbClr val="343434"/>
                </a:solidFill>
                <a:latin typeface="DM Sans"/>
                <a:ea typeface="DM Sans"/>
                <a:cs typeface="DM Sans"/>
                <a:sym typeface="DM Sans"/>
              </a:rPr>
              <a:t>Was </a:t>
            </a:r>
            <a:r>
              <a:rPr lang="en-US" sz="2000" b="1" u="sng" dirty="0">
                <a:solidFill>
                  <a:srgbClr val="343434"/>
                </a:solidFill>
                <a:latin typeface="DM Sans"/>
                <a:ea typeface="DM Sans"/>
                <a:cs typeface="DM Sans"/>
                <a:sym typeface="DM Sans"/>
              </a:rPr>
              <a:t>heavily used</a:t>
            </a:r>
            <a:r>
              <a:rPr lang="en-US" sz="2000" dirty="0">
                <a:solidFill>
                  <a:srgbClr val="343434"/>
                </a:solidFill>
                <a:latin typeface="DM Sans"/>
                <a:ea typeface="DM Sans"/>
                <a:cs typeface="DM Sans"/>
                <a:sym typeface="DM Sans"/>
              </a:rPr>
              <a:t> for this presentation</a:t>
            </a:r>
            <a:endParaRPr lang="en-US" sz="2000" b="1" u="sng" dirty="0">
              <a:solidFill>
                <a:srgbClr val="343434"/>
              </a:solidFill>
              <a:latin typeface="DM Sans"/>
              <a:ea typeface="DM Sans"/>
              <a:cs typeface="DM Sans"/>
              <a:sym typeface="DM Sans"/>
            </a:endParaRPr>
          </a:p>
        </p:txBody>
      </p:sp>
      <p:sp>
        <p:nvSpPr>
          <p:cNvPr id="22" name="TextBox 15">
            <a:extLst>
              <a:ext uri="{FF2B5EF4-FFF2-40B4-BE49-F238E27FC236}">
                <a16:creationId xmlns:a16="http://schemas.microsoft.com/office/drawing/2014/main" id="{A5BBB10E-B182-138D-328C-48D021D052AD}"/>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a:t>
            </a:fld>
            <a:endParaRPr lang="en-US" sz="1500" b="1" dirty="0">
              <a:solidFill>
                <a:srgbClr val="343434"/>
              </a:solidFill>
              <a:latin typeface="DM Sans Bold"/>
              <a:ea typeface="DM Sans Bold"/>
              <a:cs typeface="DM Sans Bold"/>
              <a:sym typeface="DM Sans Bold"/>
            </a:endParaRPr>
          </a:p>
        </p:txBody>
      </p:sp>
      <p:pic>
        <p:nvPicPr>
          <p:cNvPr id="6" name="Picture 5">
            <a:extLst>
              <a:ext uri="{FF2B5EF4-FFF2-40B4-BE49-F238E27FC236}">
                <a16:creationId xmlns:a16="http://schemas.microsoft.com/office/drawing/2014/main" id="{6A9AD831-72A0-526B-5C89-37890101BD57}"/>
              </a:ext>
            </a:extLst>
          </p:cNvPr>
          <p:cNvPicPr>
            <a:picLocks noChangeAspect="1"/>
          </p:cNvPicPr>
          <p:nvPr/>
        </p:nvPicPr>
        <p:blipFill>
          <a:blip r:embed="rId7"/>
          <a:stretch>
            <a:fillRect/>
          </a:stretch>
        </p:blipFill>
        <p:spPr>
          <a:xfrm>
            <a:off x="381000" y="552138"/>
            <a:ext cx="1635002" cy="427085"/>
          </a:xfrm>
          <a:prstGeom prst="rect">
            <a:avLst/>
          </a:prstGeom>
        </p:spPr>
      </p:pic>
      <p:sp>
        <p:nvSpPr>
          <p:cNvPr id="4" name="TextBox 10">
            <a:extLst>
              <a:ext uri="{FF2B5EF4-FFF2-40B4-BE49-F238E27FC236}">
                <a16:creationId xmlns:a16="http://schemas.microsoft.com/office/drawing/2014/main" id="{48DF5143-0243-7FA8-31E7-8412F8C71D0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5" name="TextBox 11">
            <a:extLst>
              <a:ext uri="{FF2B5EF4-FFF2-40B4-BE49-F238E27FC236}">
                <a16:creationId xmlns:a16="http://schemas.microsoft.com/office/drawing/2014/main" id="{BBB1B12B-D6AB-3AC5-E7CE-3E02C4D39AB7}"/>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7CF4DDB8-B18D-8FBA-C6FF-252D0A5DAC78}"/>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774478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2C2FF-4AE9-3C6C-C7AC-6698B906D3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297597B-8C4A-D6CE-8B92-CE27F6255CF6}"/>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7" name="TextBox 7">
            <a:extLst>
              <a:ext uri="{FF2B5EF4-FFF2-40B4-BE49-F238E27FC236}">
                <a16:creationId xmlns:a16="http://schemas.microsoft.com/office/drawing/2014/main" id="{37F8AC67-D98A-DF05-29B7-6DCFB2D49D25}"/>
              </a:ext>
            </a:extLst>
          </p:cNvPr>
          <p:cNvSpPr txBox="1"/>
          <p:nvPr/>
        </p:nvSpPr>
        <p:spPr>
          <a:xfrm>
            <a:off x="1066800" y="4352841"/>
            <a:ext cx="12780947" cy="2105898"/>
          </a:xfrm>
          <a:prstGeom prst="rect">
            <a:avLst/>
          </a:prstGeom>
        </p:spPr>
        <p:txBody>
          <a:bodyPr wrap="square" lIns="0" tIns="0" rIns="0" bIns="0" rtlCol="0" anchor="t">
            <a:spAutoFit/>
          </a:bodyPr>
          <a:lstStyle/>
          <a:p>
            <a:pPr algn="l">
              <a:lnSpc>
                <a:spcPts val="16818"/>
              </a:lnSpc>
            </a:pPr>
            <a:r>
              <a:rPr lang="en-US" sz="13800" b="1" dirty="0">
                <a:solidFill>
                  <a:srgbClr val="343434"/>
                </a:solidFill>
                <a:latin typeface="Cooper Hewitt Bold"/>
                <a:ea typeface="Cooper Hewitt Bold"/>
                <a:cs typeface="Cooper Hewitt Bold"/>
                <a:sym typeface="Cooper Hewitt Bold"/>
              </a:rPr>
              <a:t>Before OSINT</a:t>
            </a:r>
          </a:p>
        </p:txBody>
      </p:sp>
      <p:sp>
        <p:nvSpPr>
          <p:cNvPr id="3" name="TextBox 15">
            <a:extLst>
              <a:ext uri="{FF2B5EF4-FFF2-40B4-BE49-F238E27FC236}">
                <a16:creationId xmlns:a16="http://schemas.microsoft.com/office/drawing/2014/main" id="{4BD9FF3C-CEF4-94CB-DADD-18E17978185B}"/>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50</a:t>
            </a:fld>
            <a:endParaRPr lang="en-US" sz="1500" b="1" dirty="0">
              <a:solidFill>
                <a:srgbClr val="343434"/>
              </a:solidFill>
              <a:latin typeface="DM Sans Bold"/>
              <a:ea typeface="DM Sans Bold"/>
              <a:cs typeface="DM Sans Bold"/>
              <a:sym typeface="DM Sans Bold"/>
            </a:endParaRPr>
          </a:p>
        </p:txBody>
      </p:sp>
      <p:pic>
        <p:nvPicPr>
          <p:cNvPr id="6" name="Picture 5">
            <a:extLst>
              <a:ext uri="{FF2B5EF4-FFF2-40B4-BE49-F238E27FC236}">
                <a16:creationId xmlns:a16="http://schemas.microsoft.com/office/drawing/2014/main" id="{6F1D3A51-D344-5C6D-F9E0-AEC48B3057E2}"/>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5" name="Picture 4" descr="A pink computer with a black screen&#10;&#10;AI-generated content may be incorrect.">
            <a:extLst>
              <a:ext uri="{FF2B5EF4-FFF2-40B4-BE49-F238E27FC236}">
                <a16:creationId xmlns:a16="http://schemas.microsoft.com/office/drawing/2014/main" id="{A549B97B-47D4-7219-52E6-E7D8401F67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2034" y="2570934"/>
            <a:ext cx="5849166" cy="5849166"/>
          </a:xfrm>
          <a:prstGeom prst="rect">
            <a:avLst/>
          </a:prstGeom>
        </p:spPr>
      </p:pic>
      <p:sp>
        <p:nvSpPr>
          <p:cNvPr id="8" name="Content Placeholder 2">
            <a:extLst>
              <a:ext uri="{FF2B5EF4-FFF2-40B4-BE49-F238E27FC236}">
                <a16:creationId xmlns:a16="http://schemas.microsoft.com/office/drawing/2014/main" id="{95C11AA7-490C-4AB7-FBE7-F01991682DAE}"/>
              </a:ext>
            </a:extLst>
          </p:cNvPr>
          <p:cNvSpPr txBox="1">
            <a:spLocks/>
          </p:cNvSpPr>
          <p:nvPr/>
        </p:nvSpPr>
        <p:spPr>
          <a:xfrm>
            <a:off x="1066800" y="6210300"/>
            <a:ext cx="9255805" cy="89613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j-lt"/>
              </a:rPr>
              <a:t>Don’t get under the spotlight.</a:t>
            </a:r>
          </a:p>
        </p:txBody>
      </p:sp>
      <p:sp>
        <p:nvSpPr>
          <p:cNvPr id="4" name="TextBox 10">
            <a:extLst>
              <a:ext uri="{FF2B5EF4-FFF2-40B4-BE49-F238E27FC236}">
                <a16:creationId xmlns:a16="http://schemas.microsoft.com/office/drawing/2014/main" id="{CF81B7EB-9B6B-6C99-6A18-B630F157B123}"/>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9" name="TextBox 11">
            <a:extLst>
              <a:ext uri="{FF2B5EF4-FFF2-40B4-BE49-F238E27FC236}">
                <a16:creationId xmlns:a16="http://schemas.microsoft.com/office/drawing/2014/main" id="{21E0262A-7ADA-C076-8666-F9EC9218C03D}"/>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0" name="TextBox 12">
            <a:extLst>
              <a:ext uri="{FF2B5EF4-FFF2-40B4-BE49-F238E27FC236}">
                <a16:creationId xmlns:a16="http://schemas.microsoft.com/office/drawing/2014/main" id="{372BF40A-E83C-02D3-AA35-86DE4DBF5BB6}"/>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5767518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A26A9-9A14-D91B-7DD9-6DB0CF8178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2B2DE62-7707-8609-8313-72367524C0D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5835D25D-AB9F-EFF1-0B90-2269FC4530A8}"/>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Sock Puppet</a:t>
            </a:r>
            <a:endParaRPr lang="en-BS" sz="4800" b="1" dirty="0"/>
          </a:p>
        </p:txBody>
      </p:sp>
      <p:sp>
        <p:nvSpPr>
          <p:cNvPr id="7" name="Content Placeholder 2">
            <a:extLst>
              <a:ext uri="{FF2B5EF4-FFF2-40B4-BE49-F238E27FC236}">
                <a16:creationId xmlns:a16="http://schemas.microsoft.com/office/drawing/2014/main" id="{ACC91B96-4778-D447-0EC8-A0CE6AAA40F7}"/>
              </a:ext>
            </a:extLst>
          </p:cNvPr>
          <p:cNvSpPr txBox="1">
            <a:spLocks/>
          </p:cNvSpPr>
          <p:nvPr/>
        </p:nvSpPr>
        <p:spPr>
          <a:xfrm>
            <a:off x="860254" y="2620962"/>
            <a:ext cx="121699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Temporary Email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dirty="0"/>
              <a:t>)</a:t>
            </a:r>
          </a:p>
          <a:p>
            <a:r>
              <a:rPr lang="en-US" dirty="0"/>
              <a:t>Name Generator (</a:t>
            </a:r>
            <a:r>
              <a:rPr lang="en-US"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dirty="0"/>
              <a:t>)</a:t>
            </a:r>
          </a:p>
          <a:p>
            <a:r>
              <a:rPr lang="en-US" dirty="0"/>
              <a:t>Photo - thispersondoesnotexist (</a:t>
            </a:r>
            <a:r>
              <a:rPr lang="en-US"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dirty="0"/>
              <a:t>)</a:t>
            </a:r>
          </a:p>
          <a:p>
            <a:r>
              <a:rPr lang="en-US" dirty="0"/>
              <a:t>Sim Card - Local / Country / Electronic</a:t>
            </a:r>
          </a:p>
          <a:p>
            <a:r>
              <a:rPr lang="en-US" dirty="0"/>
              <a:t>Credit Card - Privacy.com (</a:t>
            </a:r>
            <a:r>
              <a:rPr lang="en-US"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dirty="0"/>
              <a:t>)</a:t>
            </a:r>
          </a:p>
          <a:p>
            <a:r>
              <a:rPr lang="en-US" dirty="0"/>
              <a:t>VPN - useful to be some where else</a:t>
            </a:r>
          </a:p>
          <a:p>
            <a:r>
              <a:rPr lang="en-US" dirty="0"/>
              <a:t>Email account</a:t>
            </a:r>
          </a:p>
          <a:p>
            <a:r>
              <a:rPr lang="en-US" dirty="0"/>
              <a:t>Social Media accounts</a:t>
            </a:r>
          </a:p>
          <a:p>
            <a:r>
              <a:rPr lang="en-US" dirty="0"/>
              <a:t>Sock Puppets Tutorials</a:t>
            </a:r>
          </a:p>
          <a:p>
            <a:pPr lvl="1"/>
            <a:r>
              <a:rPr lang="en-US" dirty="0"/>
              <a:t>The Art Of The Sock (</a:t>
            </a:r>
            <a:r>
              <a:rPr lang="en-US" dirty="0">
                <a:solidFill>
                  <a:schemeClr val="accent6">
                    <a:lumMod val="50000"/>
                  </a:schemeClr>
                </a:solidFill>
                <a:latin typeface="+mj-lt"/>
                <a:hlinkClick r:id="rId9">
                  <a:extLst>
                    <a:ext uri="{A12FA001-AC4F-418D-AE19-62706E023703}">
                      <ahyp:hlinkClr xmlns:ahyp="http://schemas.microsoft.com/office/drawing/2018/hyperlinkcolor" val="tx"/>
                    </a:ext>
                  </a:extLst>
                </a:hlinkClick>
              </a:rPr>
              <a:t>link</a:t>
            </a:r>
            <a:r>
              <a:rPr lang="en-US" dirty="0"/>
              <a:t>)</a:t>
            </a:r>
          </a:p>
          <a:p>
            <a:pPr lvl="1"/>
            <a:r>
              <a:rPr lang="en-US" dirty="0"/>
              <a:t>My Process for Setting up Anonymous Sock Puppet Accounts (</a:t>
            </a:r>
            <a:r>
              <a:rPr lang="en-US" dirty="0">
                <a:solidFill>
                  <a:schemeClr val="accent6">
                    <a:lumMod val="50000"/>
                  </a:schemeClr>
                </a:solidFill>
                <a:latin typeface="+mj-lt"/>
                <a:hlinkClick r:id="rId10">
                  <a:extLst>
                    <a:ext uri="{A12FA001-AC4F-418D-AE19-62706E023703}">
                      <ahyp:hlinkClr xmlns:ahyp="http://schemas.microsoft.com/office/drawing/2018/hyperlinkcolor" val="tx"/>
                    </a:ext>
                  </a:extLst>
                </a:hlinkClick>
              </a:rPr>
              <a:t>link</a:t>
            </a:r>
            <a:r>
              <a:rPr lang="en-US" dirty="0"/>
              <a:t>)</a:t>
            </a:r>
          </a:p>
        </p:txBody>
      </p:sp>
      <p:sp>
        <p:nvSpPr>
          <p:cNvPr id="4" name="TextBox 15">
            <a:extLst>
              <a:ext uri="{FF2B5EF4-FFF2-40B4-BE49-F238E27FC236}">
                <a16:creationId xmlns:a16="http://schemas.microsoft.com/office/drawing/2014/main" id="{DA458AD6-4C6C-DD60-A691-EA0C959D539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51</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0A7CD1B7-2268-0BBD-0ACB-9EAF38524F16}"/>
              </a:ext>
            </a:extLst>
          </p:cNvPr>
          <p:cNvPicPr>
            <a:picLocks noChangeAspect="1"/>
          </p:cNvPicPr>
          <p:nvPr/>
        </p:nvPicPr>
        <p:blipFill>
          <a:blip r:embed="rId11"/>
          <a:stretch>
            <a:fillRect/>
          </a:stretch>
        </p:blipFill>
        <p:spPr>
          <a:xfrm>
            <a:off x="381000" y="552138"/>
            <a:ext cx="1635002" cy="427085"/>
          </a:xfrm>
          <a:prstGeom prst="rect">
            <a:avLst/>
          </a:prstGeom>
        </p:spPr>
      </p:pic>
      <p:pic>
        <p:nvPicPr>
          <p:cNvPr id="6" name="Picture 5">
            <a:extLst>
              <a:ext uri="{FF2B5EF4-FFF2-40B4-BE49-F238E27FC236}">
                <a16:creationId xmlns:a16="http://schemas.microsoft.com/office/drawing/2014/main" id="{75C78ACE-7543-93C2-E6AA-11073D827BAC}"/>
              </a:ext>
            </a:extLst>
          </p:cNvPr>
          <p:cNvPicPr>
            <a:picLocks noChangeAspect="1"/>
          </p:cNvPicPr>
          <p:nvPr/>
        </p:nvPicPr>
        <p:blipFill>
          <a:blip r:embed="rId12"/>
          <a:stretch>
            <a:fillRect/>
          </a:stretch>
        </p:blipFill>
        <p:spPr>
          <a:xfrm>
            <a:off x="10771551" y="2129631"/>
            <a:ext cx="5849166" cy="5849166"/>
          </a:xfrm>
          <a:prstGeom prst="rect">
            <a:avLst/>
          </a:prstGeom>
        </p:spPr>
      </p:pic>
      <p:sp>
        <p:nvSpPr>
          <p:cNvPr id="5" name="TextBox 10">
            <a:extLst>
              <a:ext uri="{FF2B5EF4-FFF2-40B4-BE49-F238E27FC236}">
                <a16:creationId xmlns:a16="http://schemas.microsoft.com/office/drawing/2014/main" id="{2510BD74-E8CB-AF8E-50A4-4E7A9030ADB0}"/>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D712AB86-B8B9-3A77-454C-0CF7B1E56559}"/>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0" name="TextBox 12">
            <a:extLst>
              <a:ext uri="{FF2B5EF4-FFF2-40B4-BE49-F238E27FC236}">
                <a16:creationId xmlns:a16="http://schemas.microsoft.com/office/drawing/2014/main" id="{EAA795A3-BFF3-88F6-30A2-714B03C687E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782370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D9068-018E-D4B4-9FD2-BDC1E794889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263AB7-11D9-6352-53F1-7E18BC267D7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7918EF33-F66A-68E0-FA4B-BE320B5D7DAD}"/>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REFERENCES</a:t>
            </a:r>
            <a:endParaRPr lang="en-BS" sz="4800" b="1" dirty="0"/>
          </a:p>
        </p:txBody>
      </p:sp>
      <p:sp>
        <p:nvSpPr>
          <p:cNvPr id="7" name="Content Placeholder 2">
            <a:extLst>
              <a:ext uri="{FF2B5EF4-FFF2-40B4-BE49-F238E27FC236}">
                <a16:creationId xmlns:a16="http://schemas.microsoft.com/office/drawing/2014/main" id="{D916B608-03DF-52F3-D0AD-838E530B171A}"/>
              </a:ext>
            </a:extLst>
          </p:cNvPr>
          <p:cNvSpPr txBox="1">
            <a:spLocks/>
          </p:cNvSpPr>
          <p:nvPr/>
        </p:nvSpPr>
        <p:spPr>
          <a:xfrm>
            <a:off x="860254" y="2620962"/>
            <a:ext cx="121699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My OSINT notes</a:t>
            </a:r>
            <a:r>
              <a:rPr lang="en-US" dirty="0"/>
              <a:t>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dirty="0"/>
              <a:t>)</a:t>
            </a:r>
          </a:p>
          <a:p>
            <a:r>
              <a:rPr lang="en-US" b="1" dirty="0"/>
              <a:t>Sofia Santos</a:t>
            </a:r>
            <a:r>
              <a:rPr lang="en-US" dirty="0"/>
              <a:t> - Awesome tutorials and exercises (</a:t>
            </a:r>
            <a:r>
              <a:rPr lang="en-US"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blog</a:t>
            </a:r>
            <a:r>
              <a:rPr lang="en-US" dirty="0"/>
              <a:t>) (</a:t>
            </a:r>
            <a:r>
              <a:rPr lang="en-US" sz="2800" b="1"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videos</a:t>
            </a:r>
            <a:r>
              <a:rPr lang="en-US" dirty="0"/>
              <a:t>)</a:t>
            </a:r>
          </a:p>
          <a:p>
            <a:r>
              <a:rPr lang="en-US" b="1" dirty="0"/>
              <a:t>Jezer Ferreira</a:t>
            </a:r>
            <a:r>
              <a:rPr lang="en-US" dirty="0"/>
              <a:t> - Must have book and conference (</a:t>
            </a:r>
            <a:r>
              <a:rPr lang="en-US"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book</a:t>
            </a:r>
            <a:r>
              <a:rPr lang="en-US" dirty="0"/>
              <a:t>) (</a:t>
            </a:r>
            <a:r>
              <a:rPr lang="en-US" b="1" dirty="0">
                <a:solidFill>
                  <a:schemeClr val="accent6">
                    <a:lumMod val="50000"/>
                  </a:schemeClr>
                </a:solidFill>
                <a:latin typeface="+mj-lt"/>
                <a:hlinkClick r:id="rId9">
                  <a:extLst>
                    <a:ext uri="{A12FA001-AC4F-418D-AE19-62706E023703}">
                      <ahyp:hlinkClr xmlns:ahyp="http://schemas.microsoft.com/office/drawing/2018/hyperlinkcolor" val="tx"/>
                    </a:ext>
                  </a:extLst>
                </a:hlinkClick>
              </a:rPr>
              <a:t>conference</a:t>
            </a:r>
            <a:r>
              <a:rPr lang="en-US" dirty="0"/>
              <a:t>)</a:t>
            </a:r>
          </a:p>
          <a:p>
            <a:r>
              <a:rPr lang="en-US" dirty="0"/>
              <a:t>Michael Bazzel - IntelTechniques (</a:t>
            </a:r>
            <a:r>
              <a:rPr lang="en-US"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dirty="0"/>
              <a:t>) (</a:t>
            </a:r>
            <a:r>
              <a:rPr lang="en-US" b="1" dirty="0">
                <a:solidFill>
                  <a:schemeClr val="accent6">
                    <a:lumMod val="50000"/>
                  </a:schemeClr>
                </a:solidFill>
                <a:latin typeface="+mj-lt"/>
                <a:hlinkClick r:id="rId11">
                  <a:extLst>
                    <a:ext uri="{A12FA001-AC4F-418D-AE19-62706E023703}">
                      <ahyp:hlinkClr xmlns:ahyp="http://schemas.microsoft.com/office/drawing/2018/hyperlinkcolor" val="tx"/>
                    </a:ext>
                  </a:extLst>
                </a:hlinkClick>
              </a:rPr>
              <a:t>book</a:t>
            </a:r>
            <a:r>
              <a:rPr lang="en-US" dirty="0"/>
              <a:t>) (</a:t>
            </a:r>
            <a:r>
              <a:rPr lang="en-US" dirty="0">
                <a:solidFill>
                  <a:schemeClr val="accent6">
                    <a:lumMod val="60000"/>
                    <a:lumOff val="40000"/>
                  </a:schemeClr>
                </a:solidFill>
                <a:latin typeface="+mj-lt"/>
                <a:hlinkClick r:id="rId12">
                  <a:extLst>
                    <a:ext uri="{A12FA001-AC4F-418D-AE19-62706E023703}">
                      <ahyp:hlinkClr xmlns:ahyp="http://schemas.microsoft.com/office/drawing/2018/hyperlinkcolor" val="tx"/>
                    </a:ext>
                  </a:extLst>
                </a:hlinkClick>
              </a:rPr>
              <a:t>magazine</a:t>
            </a:r>
            <a:r>
              <a:rPr lang="en-US" dirty="0"/>
              <a:t>)</a:t>
            </a:r>
          </a:p>
          <a:p>
            <a:r>
              <a:rPr lang="en-US" dirty="0"/>
              <a:t>OSINT Combine (</a:t>
            </a:r>
            <a:r>
              <a:rPr lang="en-US" dirty="0">
                <a:solidFill>
                  <a:schemeClr val="accent6">
                    <a:lumMod val="60000"/>
                    <a:lumOff val="40000"/>
                  </a:schemeClr>
                </a:solidFill>
                <a:latin typeface="+mj-lt"/>
                <a:hlinkClick r:id="rId13">
                  <a:extLst>
                    <a:ext uri="{A12FA001-AC4F-418D-AE19-62706E023703}">
                      <ahyp:hlinkClr xmlns:ahyp="http://schemas.microsoft.com/office/drawing/2018/hyperlinkcolor" val="tx"/>
                    </a:ext>
                  </a:extLst>
                </a:hlinkClick>
              </a:rPr>
              <a:t>link</a:t>
            </a:r>
            <a:r>
              <a:rPr lang="en-US" dirty="0"/>
              <a:t>) (</a:t>
            </a:r>
            <a:r>
              <a:rPr lang="en-US" dirty="0">
                <a:solidFill>
                  <a:schemeClr val="accent6">
                    <a:lumMod val="60000"/>
                    <a:lumOff val="40000"/>
                  </a:schemeClr>
                </a:solidFill>
                <a:latin typeface="+mj-lt"/>
                <a:hlinkClick r:id="rId14">
                  <a:extLst>
                    <a:ext uri="{A12FA001-AC4F-418D-AE19-62706E023703}">
                      <ahyp:hlinkClr xmlns:ahyp="http://schemas.microsoft.com/office/drawing/2018/hyperlinkcolor" val="tx"/>
                    </a:ext>
                  </a:extLst>
                </a:hlinkClick>
              </a:rPr>
              <a:t>bookmarks</a:t>
            </a:r>
            <a:r>
              <a:rPr lang="en-US" dirty="0"/>
              <a:t>)</a:t>
            </a:r>
          </a:p>
          <a:p>
            <a:r>
              <a:rPr lang="en-US" dirty="0"/>
              <a:t>OSINT Dojo (</a:t>
            </a:r>
            <a:r>
              <a:rPr lang="en-US" dirty="0">
                <a:solidFill>
                  <a:schemeClr val="accent6">
                    <a:lumMod val="60000"/>
                    <a:lumOff val="40000"/>
                  </a:schemeClr>
                </a:solidFill>
                <a:latin typeface="+mj-lt"/>
                <a:hlinkClick r:id="rId15">
                  <a:extLst>
                    <a:ext uri="{A12FA001-AC4F-418D-AE19-62706E023703}">
                      <ahyp:hlinkClr xmlns:ahyp="http://schemas.microsoft.com/office/drawing/2018/hyperlinkcolor" val="tx"/>
                    </a:ext>
                  </a:extLst>
                </a:hlinkClick>
              </a:rPr>
              <a:t>link</a:t>
            </a:r>
            <a:r>
              <a:rPr lang="en-US" dirty="0"/>
              <a:t>)</a:t>
            </a:r>
          </a:p>
          <a:p>
            <a:r>
              <a:rPr lang="en-US" dirty="0"/>
              <a:t>OSINTCurio.us (</a:t>
            </a:r>
            <a:r>
              <a:rPr lang="en-US" dirty="0">
                <a:solidFill>
                  <a:schemeClr val="accent6">
                    <a:lumMod val="60000"/>
                    <a:lumOff val="40000"/>
                  </a:schemeClr>
                </a:solidFill>
                <a:latin typeface="+mj-lt"/>
                <a:hlinkClick r:id="rId16">
                  <a:extLst>
                    <a:ext uri="{A12FA001-AC4F-418D-AE19-62706E023703}">
                      <ahyp:hlinkClr xmlns:ahyp="http://schemas.microsoft.com/office/drawing/2018/hyperlinkcolor" val="tx"/>
                    </a:ext>
                  </a:extLst>
                </a:hlinkClick>
              </a:rPr>
              <a:t>link</a:t>
            </a:r>
            <a:r>
              <a:rPr lang="en-US" dirty="0"/>
              <a:t>)</a:t>
            </a:r>
          </a:p>
          <a:p>
            <a:r>
              <a:rPr lang="en-US" dirty="0"/>
              <a:t>OSINT Techniques (</a:t>
            </a:r>
            <a:r>
              <a:rPr lang="en-US" dirty="0">
                <a:solidFill>
                  <a:schemeClr val="accent6">
                    <a:lumMod val="60000"/>
                    <a:lumOff val="40000"/>
                  </a:schemeClr>
                </a:solidFill>
                <a:latin typeface="+mj-lt"/>
                <a:hlinkClick r:id="rId17">
                  <a:extLst>
                    <a:ext uri="{A12FA001-AC4F-418D-AE19-62706E023703}">
                      <ahyp:hlinkClr xmlns:ahyp="http://schemas.microsoft.com/office/drawing/2018/hyperlinkcolor" val="tx"/>
                    </a:ext>
                  </a:extLst>
                </a:hlinkClick>
              </a:rPr>
              <a:t>link</a:t>
            </a:r>
            <a:r>
              <a:rPr lang="en-US" dirty="0"/>
              <a:t>)</a:t>
            </a:r>
          </a:p>
          <a:p>
            <a:r>
              <a:rPr lang="en-US" dirty="0"/>
              <a:t>CyberDetective (</a:t>
            </a:r>
            <a:r>
              <a:rPr lang="en-US" dirty="0">
                <a:solidFill>
                  <a:schemeClr val="accent6">
                    <a:lumMod val="60000"/>
                    <a:lumOff val="40000"/>
                  </a:schemeClr>
                </a:solidFill>
                <a:latin typeface="+mj-lt"/>
                <a:hlinkClick r:id="rId18">
                  <a:extLst>
                    <a:ext uri="{A12FA001-AC4F-418D-AE19-62706E023703}">
                      <ahyp:hlinkClr xmlns:ahyp="http://schemas.microsoft.com/office/drawing/2018/hyperlinkcolor" val="tx"/>
                    </a:ext>
                  </a:extLst>
                </a:hlinkClick>
              </a:rPr>
              <a:t>link</a:t>
            </a:r>
            <a:r>
              <a:rPr lang="en-US" dirty="0"/>
              <a:t>)</a:t>
            </a:r>
          </a:p>
          <a:p>
            <a:r>
              <a:rPr lang="en-US" dirty="0"/>
              <a:t>Open Source Intelligence Tools and Resources Handbook 2020 (</a:t>
            </a:r>
            <a:r>
              <a:rPr lang="en-US" sz="2800" b="1" dirty="0">
                <a:solidFill>
                  <a:schemeClr val="accent6">
                    <a:lumMod val="60000"/>
                    <a:lumOff val="40000"/>
                  </a:schemeClr>
                </a:solidFill>
                <a:latin typeface="+mj-lt"/>
                <a:hlinkClick r:id="rId19">
                  <a:extLst>
                    <a:ext uri="{A12FA001-AC4F-418D-AE19-62706E023703}">
                      <ahyp:hlinkClr xmlns:ahyp="http://schemas.microsoft.com/office/drawing/2018/hyperlinkcolor" val="tx"/>
                    </a:ext>
                  </a:extLst>
                </a:hlinkClick>
              </a:rPr>
              <a:t>link</a:t>
            </a:r>
            <a:r>
              <a:rPr lang="en-US" dirty="0"/>
              <a:t>)</a:t>
            </a:r>
          </a:p>
        </p:txBody>
      </p:sp>
      <p:sp>
        <p:nvSpPr>
          <p:cNvPr id="4" name="TextBox 15">
            <a:extLst>
              <a:ext uri="{FF2B5EF4-FFF2-40B4-BE49-F238E27FC236}">
                <a16:creationId xmlns:a16="http://schemas.microsoft.com/office/drawing/2014/main" id="{219F7CA6-015F-9338-BACF-15EEEAA95EF4}"/>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52</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3AC0CF21-90DD-5615-3D1A-9D100FE2D0E6}"/>
              </a:ext>
            </a:extLst>
          </p:cNvPr>
          <p:cNvPicPr>
            <a:picLocks noChangeAspect="1"/>
          </p:cNvPicPr>
          <p:nvPr/>
        </p:nvPicPr>
        <p:blipFill>
          <a:blip r:embed="rId20"/>
          <a:stretch>
            <a:fillRect/>
          </a:stretch>
        </p:blipFill>
        <p:spPr>
          <a:xfrm>
            <a:off x="381000" y="552138"/>
            <a:ext cx="1635002" cy="427085"/>
          </a:xfrm>
          <a:prstGeom prst="rect">
            <a:avLst/>
          </a:prstGeom>
        </p:spPr>
      </p:pic>
      <p:pic>
        <p:nvPicPr>
          <p:cNvPr id="10" name="Picture 9" descr="A pink computer with a black screen&#10;&#10;AI-generated content may be incorrect.">
            <a:extLst>
              <a:ext uri="{FF2B5EF4-FFF2-40B4-BE49-F238E27FC236}">
                <a16:creationId xmlns:a16="http://schemas.microsoft.com/office/drawing/2014/main" id="{AD32D91D-2ED3-FAE7-801C-20533CB602C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372034" y="2570934"/>
            <a:ext cx="5849166" cy="5849166"/>
          </a:xfrm>
          <a:prstGeom prst="rect">
            <a:avLst/>
          </a:prstGeom>
        </p:spPr>
      </p:pic>
      <p:sp>
        <p:nvSpPr>
          <p:cNvPr id="5" name="TextBox 10">
            <a:extLst>
              <a:ext uri="{FF2B5EF4-FFF2-40B4-BE49-F238E27FC236}">
                <a16:creationId xmlns:a16="http://schemas.microsoft.com/office/drawing/2014/main" id="{2DEBBCAC-89A0-A35B-3A80-40062C74B29F}"/>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AC98E4FD-9211-3EE6-4C31-1D3CF61C8BC6}"/>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74DF654B-D318-CBF3-B22B-A78472178565}"/>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428610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F0F54-4A9C-2030-E53F-AEAB74CE93B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77FBFF9-0785-0B9C-B4AF-537141F1B56E}"/>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0EC2AFA9-B055-CC36-E4D4-42501F57A497}"/>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CHALLENGES</a:t>
            </a:r>
            <a:endParaRPr lang="en-BS" sz="4800" b="1" dirty="0"/>
          </a:p>
        </p:txBody>
      </p:sp>
      <p:sp>
        <p:nvSpPr>
          <p:cNvPr id="7" name="Content Placeholder 2">
            <a:extLst>
              <a:ext uri="{FF2B5EF4-FFF2-40B4-BE49-F238E27FC236}">
                <a16:creationId xmlns:a16="http://schemas.microsoft.com/office/drawing/2014/main" id="{A66ACB64-11FE-414E-28EB-E5451B145B22}"/>
              </a:ext>
            </a:extLst>
          </p:cNvPr>
          <p:cNvSpPr txBox="1">
            <a:spLocks/>
          </p:cNvSpPr>
          <p:nvPr/>
        </p:nvSpPr>
        <p:spPr>
          <a:xfrm>
            <a:off x="860254" y="2620962"/>
            <a:ext cx="6759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r>
              <a:rPr lang="en-US" dirty="0"/>
              <a:t>Sofia Santos Exercises (</a:t>
            </a:r>
            <a:r>
              <a:rPr lang="en-US" sz="2800" b="1" dirty="0">
                <a:solidFill>
                  <a:schemeClr val="accent6">
                    <a:lumMod val="60000"/>
                    <a:lumOff val="40000"/>
                  </a:schemeClr>
                </a:solidFill>
                <a:latin typeface="+mj-lt"/>
                <a:hlinkClick r:id="rId5">
                  <a:extLst>
                    <a:ext uri="{A12FA001-AC4F-418D-AE19-62706E023703}">
                      <ahyp:hlinkClr xmlns:ahyp="http://schemas.microsoft.com/office/drawing/2018/hyperlinkcolor" val="tx"/>
                    </a:ext>
                  </a:extLst>
                </a:hlinkClick>
              </a:rPr>
              <a:t>link</a:t>
            </a:r>
            <a:r>
              <a:rPr lang="en-US" dirty="0"/>
              <a:t>)</a:t>
            </a:r>
          </a:p>
          <a:p>
            <a:r>
              <a:rPr lang="en-US" dirty="0"/>
              <a:t>TraceLabs CTF (</a:t>
            </a:r>
            <a:r>
              <a:rPr lang="en-US" sz="28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dirty="0"/>
              <a:t>) (</a:t>
            </a:r>
            <a:r>
              <a:rPr lang="en-US" sz="2800" b="1"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notes</a:t>
            </a:r>
            <a:r>
              <a:rPr lang="en-US" dirty="0"/>
              <a:t>)</a:t>
            </a:r>
          </a:p>
          <a:p>
            <a:r>
              <a:rPr lang="en-US" dirty="0"/>
              <a:t>Hacktoria (</a:t>
            </a:r>
            <a:r>
              <a:rPr lang="en-US" sz="2800"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dirty="0"/>
              <a:t>) (</a:t>
            </a:r>
            <a:r>
              <a:rPr lang="en-US" sz="2800" b="1"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notes</a:t>
            </a:r>
            <a:r>
              <a:rPr lang="en-US" dirty="0"/>
              <a:t>)</a:t>
            </a:r>
          </a:p>
          <a:p>
            <a:r>
              <a:rPr lang="en-US" dirty="0"/>
              <a:t>Kase Scenarios (</a:t>
            </a:r>
            <a:r>
              <a:rPr lang="en-US" sz="2800" b="1"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dirty="0"/>
              <a:t>)</a:t>
            </a:r>
          </a:p>
          <a:p>
            <a:r>
              <a:rPr lang="en-US" dirty="0" err="1"/>
              <a:t>TryHackMe</a:t>
            </a:r>
            <a:r>
              <a:rPr lang="en-US" dirty="0"/>
              <a:t> (</a:t>
            </a:r>
            <a:r>
              <a:rPr lang="en-US" sz="2800" b="1" dirty="0">
                <a:solidFill>
                  <a:schemeClr val="accent6">
                    <a:lumMod val="60000"/>
                    <a:lumOff val="40000"/>
                  </a:schemeClr>
                </a:solidFill>
                <a:latin typeface="+mj-lt"/>
                <a:hlinkClick r:id="rId11">
                  <a:extLst>
                    <a:ext uri="{A12FA001-AC4F-418D-AE19-62706E023703}">
                      <ahyp:hlinkClr xmlns:ahyp="http://schemas.microsoft.com/office/drawing/2018/hyperlinkcolor" val="tx"/>
                    </a:ext>
                  </a:extLst>
                </a:hlinkClick>
              </a:rPr>
              <a:t>link</a:t>
            </a:r>
            <a:r>
              <a:rPr lang="en-US" dirty="0"/>
              <a:t>)</a:t>
            </a:r>
          </a:p>
          <a:p>
            <a:pPr lvl="1"/>
            <a:r>
              <a:rPr lang="en-US" b="1" dirty="0"/>
              <a:t>My notes</a:t>
            </a:r>
            <a:r>
              <a:rPr lang="en-US" dirty="0"/>
              <a:t> (</a:t>
            </a:r>
            <a:r>
              <a:rPr lang="en-US" b="1" dirty="0">
                <a:solidFill>
                  <a:schemeClr val="accent6">
                    <a:lumMod val="60000"/>
                    <a:lumOff val="40000"/>
                  </a:schemeClr>
                </a:solidFill>
                <a:latin typeface="+mj-lt"/>
                <a:hlinkClick r:id="rId12">
                  <a:extLst>
                    <a:ext uri="{A12FA001-AC4F-418D-AE19-62706E023703}">
                      <ahyp:hlinkClr xmlns:ahyp="http://schemas.microsoft.com/office/drawing/2018/hyperlinkcolor" val="tx"/>
                    </a:ext>
                  </a:extLst>
                </a:hlinkClick>
              </a:rPr>
              <a:t>notes</a:t>
            </a:r>
            <a:r>
              <a:rPr lang="en-US" dirty="0"/>
              <a:t>)</a:t>
            </a:r>
          </a:p>
          <a:p>
            <a:pPr lvl="1"/>
            <a:r>
              <a:rPr lang="en-US" dirty="0"/>
              <a:t>Geolocating Images Room (</a:t>
            </a:r>
            <a:r>
              <a:rPr lang="en-US" b="1" dirty="0">
                <a:solidFill>
                  <a:schemeClr val="accent6">
                    <a:lumMod val="50000"/>
                  </a:schemeClr>
                </a:solidFill>
                <a:latin typeface="+mj-lt"/>
                <a:hlinkClick r:id="rId13">
                  <a:extLst>
                    <a:ext uri="{A12FA001-AC4F-418D-AE19-62706E023703}">
                      <ahyp:hlinkClr xmlns:ahyp="http://schemas.microsoft.com/office/drawing/2018/hyperlinkcolor" val="tx"/>
                    </a:ext>
                  </a:extLst>
                </a:hlinkClick>
              </a:rPr>
              <a:t>link</a:t>
            </a:r>
            <a:r>
              <a:rPr lang="en-US" dirty="0"/>
              <a:t>)</a:t>
            </a:r>
          </a:p>
          <a:p>
            <a:pPr lvl="1"/>
            <a:r>
              <a:rPr lang="en-US" dirty="0"/>
              <a:t>Google Dorking (</a:t>
            </a:r>
            <a:r>
              <a:rPr lang="en-US" b="1" dirty="0">
                <a:solidFill>
                  <a:schemeClr val="accent6">
                    <a:lumMod val="60000"/>
                    <a:lumOff val="40000"/>
                  </a:schemeClr>
                </a:solidFill>
                <a:latin typeface="+mj-lt"/>
                <a:hlinkClick r:id="rId14">
                  <a:extLst>
                    <a:ext uri="{A12FA001-AC4F-418D-AE19-62706E023703}">
                      <ahyp:hlinkClr xmlns:ahyp="http://schemas.microsoft.com/office/drawing/2018/hyperlinkcolor" val="tx"/>
                    </a:ext>
                  </a:extLst>
                </a:hlinkClick>
              </a:rPr>
              <a:t>link</a:t>
            </a:r>
            <a:r>
              <a:rPr lang="en-US" dirty="0"/>
              <a:t>)</a:t>
            </a:r>
          </a:p>
          <a:p>
            <a:pPr lvl="1"/>
            <a:r>
              <a:rPr lang="en-US" dirty="0"/>
              <a:t>OhSINT Room (</a:t>
            </a:r>
            <a:r>
              <a:rPr lang="en-US" b="1" dirty="0">
                <a:solidFill>
                  <a:schemeClr val="accent6">
                    <a:lumMod val="60000"/>
                    <a:lumOff val="40000"/>
                  </a:schemeClr>
                </a:solidFill>
                <a:latin typeface="+mj-lt"/>
                <a:hlinkClick r:id="rId15">
                  <a:extLst>
                    <a:ext uri="{A12FA001-AC4F-418D-AE19-62706E023703}">
                      <ahyp:hlinkClr xmlns:ahyp="http://schemas.microsoft.com/office/drawing/2018/hyperlinkcolor" val="tx"/>
                    </a:ext>
                  </a:extLst>
                </a:hlinkClick>
              </a:rPr>
              <a:t>link</a:t>
            </a:r>
            <a:r>
              <a:rPr lang="en-US" dirty="0"/>
              <a:t>)</a:t>
            </a:r>
          </a:p>
          <a:p>
            <a:pPr lvl="1"/>
            <a:r>
              <a:rPr lang="en-US" dirty="0"/>
              <a:t>Sakura Room (</a:t>
            </a:r>
            <a:r>
              <a:rPr lang="en-US" b="1" dirty="0">
                <a:solidFill>
                  <a:schemeClr val="accent6">
                    <a:lumMod val="60000"/>
                    <a:lumOff val="40000"/>
                  </a:schemeClr>
                </a:solidFill>
                <a:latin typeface="+mj-lt"/>
                <a:hlinkClick r:id="rId16">
                  <a:extLst>
                    <a:ext uri="{A12FA001-AC4F-418D-AE19-62706E023703}">
                      <ahyp:hlinkClr xmlns:ahyp="http://schemas.microsoft.com/office/drawing/2018/hyperlinkcolor" val="tx"/>
                    </a:ext>
                  </a:extLst>
                </a:hlinkClick>
              </a:rPr>
              <a:t>link</a:t>
            </a:r>
            <a:r>
              <a:rPr lang="en-US" dirty="0"/>
              <a:t>)</a:t>
            </a:r>
          </a:p>
        </p:txBody>
      </p:sp>
      <p:sp>
        <p:nvSpPr>
          <p:cNvPr id="4" name="TextBox 15">
            <a:extLst>
              <a:ext uri="{FF2B5EF4-FFF2-40B4-BE49-F238E27FC236}">
                <a16:creationId xmlns:a16="http://schemas.microsoft.com/office/drawing/2014/main" id="{52C14F84-B284-4D6D-AF2A-75F455F1E63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53</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4B3C66C7-77C6-0957-4725-A4A89978323E}"/>
              </a:ext>
            </a:extLst>
          </p:cNvPr>
          <p:cNvPicPr>
            <a:picLocks noChangeAspect="1"/>
          </p:cNvPicPr>
          <p:nvPr/>
        </p:nvPicPr>
        <p:blipFill>
          <a:blip r:embed="rId17"/>
          <a:stretch>
            <a:fillRect/>
          </a:stretch>
        </p:blipFill>
        <p:spPr>
          <a:xfrm>
            <a:off x="381000" y="552138"/>
            <a:ext cx="1635002" cy="427085"/>
          </a:xfrm>
          <a:prstGeom prst="rect">
            <a:avLst/>
          </a:prstGeom>
        </p:spPr>
      </p:pic>
      <p:pic>
        <p:nvPicPr>
          <p:cNvPr id="12" name="Picture 11" descr="A pink computer with a black screen&#10;&#10;AI-generated content may be incorrect.">
            <a:extLst>
              <a:ext uri="{FF2B5EF4-FFF2-40B4-BE49-F238E27FC236}">
                <a16:creationId xmlns:a16="http://schemas.microsoft.com/office/drawing/2014/main" id="{73BF5B74-EFD8-8D10-EF4A-B8193A2B050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372034" y="2570934"/>
            <a:ext cx="5849166" cy="5849166"/>
          </a:xfrm>
          <a:prstGeom prst="rect">
            <a:avLst/>
          </a:prstGeom>
        </p:spPr>
      </p:pic>
      <p:sp>
        <p:nvSpPr>
          <p:cNvPr id="5" name="TextBox 10">
            <a:extLst>
              <a:ext uri="{FF2B5EF4-FFF2-40B4-BE49-F238E27FC236}">
                <a16:creationId xmlns:a16="http://schemas.microsoft.com/office/drawing/2014/main" id="{EEE762AF-2083-0720-90D0-A4D7673327C7}"/>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B3DCA3DA-A9F0-3698-F864-CC29248F93EB}"/>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873175C9-AC1F-6727-282E-DA30813EA2D3}"/>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7566311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067B8-3DA0-1D21-BBC6-04D020868B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AA2144-27CB-DC92-40B8-F56B7AF6012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37F37CD-9CAE-8EA1-6A9C-1A978020F678}"/>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-Tools &amp; more tools</a:t>
            </a:r>
          </a:p>
        </p:txBody>
      </p:sp>
      <p:sp>
        <p:nvSpPr>
          <p:cNvPr id="4" name="TextBox 15">
            <a:extLst>
              <a:ext uri="{FF2B5EF4-FFF2-40B4-BE49-F238E27FC236}">
                <a16:creationId xmlns:a16="http://schemas.microsoft.com/office/drawing/2014/main" id="{EDBED4BE-BFBA-B46A-7155-50B3FA0DFC7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54</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A8E1A328-C04A-92CF-D308-FCF6167E4453}"/>
              </a:ext>
            </a:extLst>
          </p:cNvPr>
          <p:cNvSpPr>
            <a:spLocks noGrp="1"/>
          </p:cNvSpPr>
          <p:nvPr>
            <p:ph idx="1"/>
          </p:nvPr>
        </p:nvSpPr>
        <p:spPr>
          <a:xfrm>
            <a:off x="860253" y="2854845"/>
            <a:ext cx="16940157" cy="6081191"/>
          </a:xfrm>
        </p:spPr>
        <p:txBody>
          <a:bodyPr>
            <a:normAutofit/>
          </a:bodyPr>
          <a:lstStyle/>
          <a:p>
            <a:endParaRPr lang="en-US" sz="3200" b="1" dirty="0">
              <a:latin typeface="+mj-lt"/>
            </a:endParaRPr>
          </a:p>
          <a:p>
            <a:r>
              <a:rPr lang="en-US" sz="3200" b="1" dirty="0">
                <a:latin typeface="+mj-lt"/>
              </a:rPr>
              <a:t>OSINT FRAMEWORK</a:t>
            </a:r>
            <a:r>
              <a:rPr lang="en-US" sz="3200" dirty="0">
                <a:latin typeface="+mj-lt"/>
              </a:rPr>
              <a:t> (</a:t>
            </a:r>
            <a:r>
              <a:rPr lang="en-US" sz="32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a:p>
            <a:r>
              <a:rPr lang="en-US" sz="3200" dirty="0">
                <a:latin typeface="+mj-lt"/>
              </a:rPr>
              <a:t>OSINT4ALL (</a:t>
            </a:r>
            <a:r>
              <a:rPr lang="en-US" sz="26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Intel Techniques (</a:t>
            </a:r>
            <a:r>
              <a:rPr lang="en-US" sz="26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OSINT Techniques (</a:t>
            </a:r>
            <a:r>
              <a:rPr lang="en-US" sz="2600"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Cyber Detective (</a:t>
            </a:r>
            <a:r>
              <a:rPr lang="en-US" sz="2600"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Aware Online (</a:t>
            </a:r>
            <a:r>
              <a:rPr lang="en-US" sz="2600"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sz="3200" dirty="0">
                <a:latin typeface="+mj-lt"/>
              </a:rPr>
              <a:t>)</a:t>
            </a:r>
          </a:p>
        </p:txBody>
      </p:sp>
      <p:pic>
        <p:nvPicPr>
          <p:cNvPr id="13" name="Picture 12">
            <a:extLst>
              <a:ext uri="{FF2B5EF4-FFF2-40B4-BE49-F238E27FC236}">
                <a16:creationId xmlns:a16="http://schemas.microsoft.com/office/drawing/2014/main" id="{6CA95635-8FC8-DC86-0F68-1BD66C1A0F56}"/>
              </a:ext>
            </a:extLst>
          </p:cNvPr>
          <p:cNvPicPr>
            <a:picLocks noChangeAspect="1"/>
          </p:cNvPicPr>
          <p:nvPr/>
        </p:nvPicPr>
        <p:blipFill>
          <a:blip r:embed="rId11"/>
          <a:stretch>
            <a:fillRect/>
          </a:stretch>
        </p:blipFill>
        <p:spPr>
          <a:xfrm>
            <a:off x="381000" y="552138"/>
            <a:ext cx="1635002" cy="427085"/>
          </a:xfrm>
          <a:prstGeom prst="rect">
            <a:avLst/>
          </a:prstGeom>
        </p:spPr>
      </p:pic>
      <p:pic>
        <p:nvPicPr>
          <p:cNvPr id="9" name="Picture 8">
            <a:extLst>
              <a:ext uri="{FF2B5EF4-FFF2-40B4-BE49-F238E27FC236}">
                <a16:creationId xmlns:a16="http://schemas.microsoft.com/office/drawing/2014/main" id="{06F4CE0B-6B9A-D1FE-F6BB-A2069B278B49}"/>
              </a:ext>
            </a:extLst>
          </p:cNvPr>
          <p:cNvPicPr>
            <a:picLocks noChangeAspect="1"/>
          </p:cNvPicPr>
          <p:nvPr/>
        </p:nvPicPr>
        <p:blipFill>
          <a:blip r:embed="rId12"/>
          <a:stretch>
            <a:fillRect/>
          </a:stretch>
        </p:blipFill>
        <p:spPr>
          <a:xfrm>
            <a:off x="11049000" y="2797011"/>
            <a:ext cx="5849166" cy="5849166"/>
          </a:xfrm>
          <a:prstGeom prst="rect">
            <a:avLst/>
          </a:prstGeom>
        </p:spPr>
      </p:pic>
      <p:sp>
        <p:nvSpPr>
          <p:cNvPr id="5" name="TextBox 10">
            <a:extLst>
              <a:ext uri="{FF2B5EF4-FFF2-40B4-BE49-F238E27FC236}">
                <a16:creationId xmlns:a16="http://schemas.microsoft.com/office/drawing/2014/main" id="{EBC309AE-09DB-55B9-6A74-814D1C1CB8F9}"/>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67F26391-C3E5-E5F9-2A58-23D0AC6F1803}"/>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4649607E-867D-577F-8BE5-97718761E52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40588181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AB7D7-1526-7FA4-58DB-A780769F530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00C043-9D95-919C-CA27-4CA929E8C6C5}"/>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BD728690-952D-C3C3-D493-B70AB6200DD4}"/>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Virtual Machines</a:t>
            </a:r>
          </a:p>
        </p:txBody>
      </p:sp>
      <p:sp>
        <p:nvSpPr>
          <p:cNvPr id="4" name="TextBox 15">
            <a:extLst>
              <a:ext uri="{FF2B5EF4-FFF2-40B4-BE49-F238E27FC236}">
                <a16:creationId xmlns:a16="http://schemas.microsoft.com/office/drawing/2014/main" id="{E9154B62-C2BF-34F8-5A8C-181796E032C2}"/>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55</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A716C511-A647-F53E-3B04-44EC59F8281A}"/>
              </a:ext>
            </a:extLst>
          </p:cNvPr>
          <p:cNvSpPr>
            <a:spLocks noGrp="1"/>
          </p:cNvSpPr>
          <p:nvPr>
            <p:ph idx="1"/>
          </p:nvPr>
        </p:nvSpPr>
        <p:spPr>
          <a:xfrm>
            <a:off x="860253" y="2854845"/>
            <a:ext cx="16940157" cy="6081191"/>
          </a:xfrm>
        </p:spPr>
        <p:txBody>
          <a:bodyPr>
            <a:normAutofit/>
          </a:bodyPr>
          <a:lstStyle/>
          <a:p>
            <a:r>
              <a:rPr lang="en-US" sz="3200" dirty="0">
                <a:latin typeface="+mj-lt"/>
              </a:rPr>
              <a:t>Trace Labs VM (</a:t>
            </a:r>
            <a:r>
              <a:rPr lang="en-US" sz="32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Mandiant – Threat Pursuit VM (</a:t>
            </a:r>
            <a:r>
              <a:rPr lang="en-US" sz="32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CSI Linux (</a:t>
            </a:r>
            <a:r>
              <a:rPr lang="en-US" sz="32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a:p>
            <a:r>
              <a:rPr lang="en-US" sz="3200" dirty="0">
                <a:latin typeface="+mj-lt"/>
              </a:rPr>
              <a:t>Tails (</a:t>
            </a:r>
            <a:r>
              <a:rPr lang="en-US" sz="3200"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Kali (</a:t>
            </a:r>
            <a:r>
              <a:rPr lang="en-US" sz="3200"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Parrot (</a:t>
            </a:r>
            <a:r>
              <a:rPr lang="en-US" sz="3200"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Windows (</a:t>
            </a:r>
            <a:r>
              <a:rPr lang="en-US" sz="3200" dirty="0">
                <a:solidFill>
                  <a:schemeClr val="accent6">
                    <a:lumMod val="60000"/>
                    <a:lumOff val="40000"/>
                  </a:schemeClr>
                </a:solidFill>
                <a:latin typeface="+mj-lt"/>
                <a:hlinkClick r:id="rId11">
                  <a:extLst>
                    <a:ext uri="{A12FA001-AC4F-418D-AE19-62706E023703}">
                      <ahyp:hlinkClr xmlns:ahyp="http://schemas.microsoft.com/office/drawing/2018/hyperlinkcolor" val="tx"/>
                    </a:ext>
                  </a:extLst>
                </a:hlinkClick>
              </a:rPr>
              <a:t>link</a:t>
            </a:r>
            <a:r>
              <a:rPr lang="en-US" sz="3200" dirty="0">
                <a:latin typeface="+mj-lt"/>
              </a:rPr>
              <a:t>)</a:t>
            </a:r>
          </a:p>
        </p:txBody>
      </p:sp>
      <p:pic>
        <p:nvPicPr>
          <p:cNvPr id="13" name="Picture 12">
            <a:extLst>
              <a:ext uri="{FF2B5EF4-FFF2-40B4-BE49-F238E27FC236}">
                <a16:creationId xmlns:a16="http://schemas.microsoft.com/office/drawing/2014/main" id="{A43D2AE2-0A3C-18FB-8960-C2D8B799B9DF}"/>
              </a:ext>
            </a:extLst>
          </p:cNvPr>
          <p:cNvPicPr>
            <a:picLocks noChangeAspect="1"/>
          </p:cNvPicPr>
          <p:nvPr/>
        </p:nvPicPr>
        <p:blipFill>
          <a:blip r:embed="rId12"/>
          <a:stretch>
            <a:fillRect/>
          </a:stretch>
        </p:blipFill>
        <p:spPr>
          <a:xfrm>
            <a:off x="381000" y="552138"/>
            <a:ext cx="1635002" cy="427085"/>
          </a:xfrm>
          <a:prstGeom prst="rect">
            <a:avLst/>
          </a:prstGeom>
        </p:spPr>
      </p:pic>
      <p:sp>
        <p:nvSpPr>
          <p:cNvPr id="5" name="TextBox 10">
            <a:extLst>
              <a:ext uri="{FF2B5EF4-FFF2-40B4-BE49-F238E27FC236}">
                <a16:creationId xmlns:a16="http://schemas.microsoft.com/office/drawing/2014/main" id="{DA40380F-B025-3439-26E5-55284717A92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7AF544E7-1960-A16D-6981-662739F581F1}"/>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FD4DCBBC-A16B-10F5-518C-6DE86A6BFC05}"/>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5010898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0A744-132D-8C8E-A1F4-587581AE30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E3E263F-7538-415F-C63E-A25001A40180}"/>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4" name="TextBox 10">
            <a:extLst>
              <a:ext uri="{FF2B5EF4-FFF2-40B4-BE49-F238E27FC236}">
                <a16:creationId xmlns:a16="http://schemas.microsoft.com/office/drawing/2014/main" id="{7710BCB4-4E86-B96D-0DDE-12BACAEB821E}"/>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5" name="TextBox 11">
            <a:extLst>
              <a:ext uri="{FF2B5EF4-FFF2-40B4-BE49-F238E27FC236}">
                <a16:creationId xmlns:a16="http://schemas.microsoft.com/office/drawing/2014/main" id="{2D7EDEEB-6D5E-BBB1-C67D-423D06977F41}"/>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6" name="TextBox 12">
            <a:extLst>
              <a:ext uri="{FF2B5EF4-FFF2-40B4-BE49-F238E27FC236}">
                <a16:creationId xmlns:a16="http://schemas.microsoft.com/office/drawing/2014/main" id="{95D69321-316F-9F99-DB85-3887DABD658A}"/>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8" name="TextBox 4">
            <a:extLst>
              <a:ext uri="{FF2B5EF4-FFF2-40B4-BE49-F238E27FC236}">
                <a16:creationId xmlns:a16="http://schemas.microsoft.com/office/drawing/2014/main" id="{DE52D9C8-AE4A-F17F-D0CD-0E78A8D64279}"/>
              </a:ext>
            </a:extLst>
          </p:cNvPr>
          <p:cNvSpPr txBox="1"/>
          <p:nvPr/>
        </p:nvSpPr>
        <p:spPr>
          <a:xfrm>
            <a:off x="0" y="3824200"/>
            <a:ext cx="10877017" cy="3082382"/>
          </a:xfrm>
          <a:prstGeom prst="rect">
            <a:avLst/>
          </a:prstGeom>
        </p:spPr>
        <p:txBody>
          <a:bodyPr wrap="square" lIns="0" tIns="0" rIns="0" bIns="0" rtlCol="0" anchor="t">
            <a:spAutoFit/>
          </a:bodyPr>
          <a:lstStyle/>
          <a:p>
            <a:pPr algn="ctr">
              <a:lnSpc>
                <a:spcPts val="27108"/>
              </a:lnSpc>
            </a:pPr>
            <a:r>
              <a:rPr lang="en-US" sz="13400" b="1" dirty="0">
                <a:solidFill>
                  <a:srgbClr val="343434"/>
                </a:solidFill>
                <a:latin typeface="Cooper Hewitt Bold"/>
                <a:ea typeface="Cooper Hewitt Bold"/>
                <a:cs typeface="Cooper Hewitt Bold"/>
                <a:sym typeface="Cooper Hewitt Bold"/>
              </a:rPr>
              <a:t>THANK YOU</a:t>
            </a:r>
          </a:p>
        </p:txBody>
      </p:sp>
      <p:sp>
        <p:nvSpPr>
          <p:cNvPr id="3" name="TextBox 15">
            <a:extLst>
              <a:ext uri="{FF2B5EF4-FFF2-40B4-BE49-F238E27FC236}">
                <a16:creationId xmlns:a16="http://schemas.microsoft.com/office/drawing/2014/main" id="{30C162E2-67AC-CE80-9440-24DC2A6889E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56</a:t>
            </a:fld>
            <a:endParaRPr lang="en-US" sz="1500" b="1" dirty="0">
              <a:solidFill>
                <a:srgbClr val="343434"/>
              </a:solidFill>
              <a:latin typeface="DM Sans Bold"/>
              <a:ea typeface="DM Sans Bold"/>
              <a:cs typeface="DM Sans Bold"/>
              <a:sym typeface="DM Sans Bold"/>
            </a:endParaRPr>
          </a:p>
        </p:txBody>
      </p:sp>
      <p:pic>
        <p:nvPicPr>
          <p:cNvPr id="11" name="Picture 10">
            <a:extLst>
              <a:ext uri="{FF2B5EF4-FFF2-40B4-BE49-F238E27FC236}">
                <a16:creationId xmlns:a16="http://schemas.microsoft.com/office/drawing/2014/main" id="{BF97271C-D2D6-60F3-16B8-F05571FC2426}"/>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10" name="Picture 9">
            <a:extLst>
              <a:ext uri="{FF2B5EF4-FFF2-40B4-BE49-F238E27FC236}">
                <a16:creationId xmlns:a16="http://schemas.microsoft.com/office/drawing/2014/main" id="{A3DEF32B-1074-71B0-332A-E83FFEF9834B}"/>
              </a:ext>
            </a:extLst>
          </p:cNvPr>
          <p:cNvPicPr>
            <a:picLocks noChangeAspect="1"/>
          </p:cNvPicPr>
          <p:nvPr/>
        </p:nvPicPr>
        <p:blipFill>
          <a:blip r:embed="rId6"/>
          <a:stretch>
            <a:fillRect/>
          </a:stretch>
        </p:blipFill>
        <p:spPr>
          <a:xfrm>
            <a:off x="10591800" y="1562100"/>
            <a:ext cx="6858000" cy="6846992"/>
          </a:xfrm>
          <a:prstGeom prst="rect">
            <a:avLst/>
          </a:prstGeom>
        </p:spPr>
      </p:pic>
      <p:sp>
        <p:nvSpPr>
          <p:cNvPr id="7" name="TextBox 10">
            <a:extLst>
              <a:ext uri="{FF2B5EF4-FFF2-40B4-BE49-F238E27FC236}">
                <a16:creationId xmlns:a16="http://schemas.microsoft.com/office/drawing/2014/main" id="{9A1DA36B-9DE7-4C9F-92E3-F7A06193330A}"/>
              </a:ext>
            </a:extLst>
          </p:cNvPr>
          <p:cNvSpPr txBox="1"/>
          <p:nvPr/>
        </p:nvSpPr>
        <p:spPr>
          <a:xfrm>
            <a:off x="12472260" y="8071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9" name="TextBox 11">
            <a:extLst>
              <a:ext uri="{FF2B5EF4-FFF2-40B4-BE49-F238E27FC236}">
                <a16:creationId xmlns:a16="http://schemas.microsoft.com/office/drawing/2014/main" id="{4A5F870A-1C83-1F30-1D7D-ABCBA9E90478}"/>
              </a:ext>
            </a:extLst>
          </p:cNvPr>
          <p:cNvSpPr txBox="1"/>
          <p:nvPr/>
        </p:nvSpPr>
        <p:spPr>
          <a:xfrm>
            <a:off x="13576441" y="8071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2" name="TextBox 12">
            <a:extLst>
              <a:ext uri="{FF2B5EF4-FFF2-40B4-BE49-F238E27FC236}">
                <a16:creationId xmlns:a16="http://schemas.microsoft.com/office/drawing/2014/main" id="{5ACB5EE9-6DFF-3345-4407-69FB343353D4}"/>
              </a:ext>
            </a:extLst>
          </p:cNvPr>
          <p:cNvSpPr txBox="1"/>
          <p:nvPr/>
        </p:nvSpPr>
        <p:spPr>
          <a:xfrm>
            <a:off x="14680622" y="8001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297117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63474-C0E3-41CE-9A7E-4BFC9141FA3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225A9EA-0BDC-E4D8-6FAE-222CD5F9C06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1133D9FA-4BBD-CEC4-47FF-C17C8389C844}"/>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The Final Hours of Pop Smoke</a:t>
            </a:r>
            <a:endParaRPr lang="en-BS" sz="4800" b="1" dirty="0"/>
          </a:p>
        </p:txBody>
      </p:sp>
      <p:sp>
        <p:nvSpPr>
          <p:cNvPr id="7" name="Content Placeholder 2">
            <a:extLst>
              <a:ext uri="{FF2B5EF4-FFF2-40B4-BE49-F238E27FC236}">
                <a16:creationId xmlns:a16="http://schemas.microsoft.com/office/drawing/2014/main" id="{61820CE0-FFF9-83A2-F274-9BFB3C205AB2}"/>
              </a:ext>
            </a:extLst>
          </p:cNvPr>
          <p:cNvSpPr txBox="1">
            <a:spLocks/>
          </p:cNvSpPr>
          <p:nvPr/>
        </p:nvSpPr>
        <p:spPr>
          <a:xfrm>
            <a:off x="860254" y="2620962"/>
            <a:ext cx="140749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Rapper Pop Smoke Murdered in Home Invasion ... By 4 Masked Gunmen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dirty="0"/>
              <a:t>)</a:t>
            </a:r>
          </a:p>
          <a:p>
            <a:r>
              <a:rPr lang="en-US" dirty="0"/>
              <a:t>Instagram Posts</a:t>
            </a:r>
          </a:p>
          <a:p>
            <a:pPr lvl="1"/>
            <a:r>
              <a:rPr lang="en-US" dirty="0"/>
              <a:t>Location Tag</a:t>
            </a:r>
          </a:p>
          <a:p>
            <a:r>
              <a:rPr lang="en-US" dirty="0"/>
              <a:t>Geolocation</a:t>
            </a:r>
          </a:p>
          <a:p>
            <a:pPr lvl="1"/>
            <a:r>
              <a:rPr lang="en-US" dirty="0"/>
              <a:t>Reverse Image</a:t>
            </a:r>
          </a:p>
          <a:p>
            <a:r>
              <a:rPr lang="en-US" dirty="0"/>
              <a:t>Google Maps</a:t>
            </a:r>
          </a:p>
          <a:p>
            <a:pPr lvl="1"/>
            <a:r>
              <a:rPr lang="en-US" dirty="0"/>
              <a:t>Local Recon</a:t>
            </a:r>
          </a:p>
          <a:p>
            <a:r>
              <a:rPr lang="en-US" dirty="0"/>
              <a:t>Airbnb/Zillow (Rent/Real-estate)</a:t>
            </a:r>
          </a:p>
          <a:p>
            <a:pPr lvl="1"/>
            <a:r>
              <a:rPr lang="en-US" dirty="0"/>
              <a:t>House photos (Outside and Inside)</a:t>
            </a:r>
          </a:p>
          <a:p>
            <a:pPr lvl="1"/>
            <a:r>
              <a:rPr lang="en-US" dirty="0"/>
              <a:t>Layout</a:t>
            </a:r>
          </a:p>
        </p:txBody>
      </p:sp>
      <p:sp>
        <p:nvSpPr>
          <p:cNvPr id="4" name="TextBox 15">
            <a:extLst>
              <a:ext uri="{FF2B5EF4-FFF2-40B4-BE49-F238E27FC236}">
                <a16:creationId xmlns:a16="http://schemas.microsoft.com/office/drawing/2014/main" id="{28D51FE5-B6A9-648E-06F6-FB641F2A4DA3}"/>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57</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5C6B559A-6B12-8D41-7EB8-4B20686B16B2}"/>
              </a:ext>
            </a:extLst>
          </p:cNvPr>
          <p:cNvPicPr>
            <a:picLocks noChangeAspect="1"/>
          </p:cNvPicPr>
          <p:nvPr/>
        </p:nvPicPr>
        <p:blipFill>
          <a:blip r:embed="rId6"/>
          <a:stretch>
            <a:fillRect/>
          </a:stretch>
        </p:blipFill>
        <p:spPr>
          <a:xfrm>
            <a:off x="381000" y="552138"/>
            <a:ext cx="1635002" cy="427085"/>
          </a:xfrm>
          <a:prstGeom prst="rect">
            <a:avLst/>
          </a:prstGeom>
        </p:spPr>
      </p:pic>
      <p:sp>
        <p:nvSpPr>
          <p:cNvPr id="5" name="TextBox 10">
            <a:extLst>
              <a:ext uri="{FF2B5EF4-FFF2-40B4-BE49-F238E27FC236}">
                <a16:creationId xmlns:a16="http://schemas.microsoft.com/office/drawing/2014/main" id="{E2168F89-C390-614E-754C-62DD0FD0250D}"/>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C99918C4-5923-95CB-5219-783841C9A674}"/>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C2BF5615-9B3E-2F62-C5C2-2A18425F21D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41353853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FAEDE-CED8-8933-CB62-39DD502BD25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861B46-4380-D5BC-FB6F-0CD554BA18D8}"/>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37B9B5E1-42D1-5018-207D-DDD51B585E5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Other public presentations</a:t>
            </a:r>
            <a:endParaRPr lang="en-BS" sz="4800" b="1" dirty="0"/>
          </a:p>
        </p:txBody>
      </p:sp>
      <p:sp>
        <p:nvSpPr>
          <p:cNvPr id="7" name="Content Placeholder 2">
            <a:extLst>
              <a:ext uri="{FF2B5EF4-FFF2-40B4-BE49-F238E27FC236}">
                <a16:creationId xmlns:a16="http://schemas.microsoft.com/office/drawing/2014/main" id="{D95999DE-8EDA-3AC6-8A46-B2E74D1CE096}"/>
              </a:ext>
            </a:extLst>
          </p:cNvPr>
          <p:cNvSpPr txBox="1">
            <a:spLocks/>
          </p:cNvSpPr>
          <p:nvPr/>
        </p:nvSpPr>
        <p:spPr>
          <a:xfrm>
            <a:off x="860254" y="2620962"/>
            <a:ext cx="140749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r>
              <a:rPr lang="en-US" dirty="0"/>
              <a:t>RootedCON - OSINT – Beware your data is out there – EDIÇÃO PORTUGAL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dirty="0"/>
              <a:t>)</a:t>
            </a:r>
          </a:p>
          <a:p>
            <a:endParaRPr lang="en-US" dirty="0"/>
          </a:p>
          <a:p>
            <a:r>
              <a:rPr lang="en-US" dirty="0"/>
              <a:t>OID2024 – OSINT – Beware your data is out there (</a:t>
            </a:r>
            <a:r>
              <a:rPr lang="en-US"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dirty="0"/>
              <a:t>)</a:t>
            </a:r>
          </a:p>
          <a:p>
            <a:endParaRPr lang="en-US" dirty="0"/>
          </a:p>
          <a:p>
            <a:r>
              <a:rPr lang="en-US" dirty="0"/>
              <a:t>0XOPOSEC – Private Business, Public Fallout (</a:t>
            </a:r>
            <a:r>
              <a:rPr lang="en-US"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dirty="0"/>
              <a:t>)</a:t>
            </a:r>
          </a:p>
          <a:p>
            <a:endParaRPr lang="en-US" dirty="0"/>
          </a:p>
          <a:p>
            <a:r>
              <a:rPr lang="en-US"/>
              <a:t>PBS </a:t>
            </a:r>
            <a:r>
              <a:rPr lang="en-US" dirty="0"/>
              <a:t>- The Power of OSINT (</a:t>
            </a:r>
            <a:r>
              <a:rPr lang="en-US"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dirty="0"/>
              <a:t>)</a:t>
            </a:r>
          </a:p>
        </p:txBody>
      </p:sp>
      <p:sp>
        <p:nvSpPr>
          <p:cNvPr id="4" name="TextBox 15">
            <a:extLst>
              <a:ext uri="{FF2B5EF4-FFF2-40B4-BE49-F238E27FC236}">
                <a16:creationId xmlns:a16="http://schemas.microsoft.com/office/drawing/2014/main" id="{C7543B5F-2823-A2E6-7445-B4F404A06D1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58</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AB126AF0-3CF2-0884-AE60-E2EA499C07A5}"/>
              </a:ext>
            </a:extLst>
          </p:cNvPr>
          <p:cNvPicPr>
            <a:picLocks noChangeAspect="1"/>
          </p:cNvPicPr>
          <p:nvPr/>
        </p:nvPicPr>
        <p:blipFill>
          <a:blip r:embed="rId9"/>
          <a:stretch>
            <a:fillRect/>
          </a:stretch>
        </p:blipFill>
        <p:spPr>
          <a:xfrm>
            <a:off x="381000" y="552138"/>
            <a:ext cx="1635002" cy="427085"/>
          </a:xfrm>
          <a:prstGeom prst="rect">
            <a:avLst/>
          </a:prstGeom>
        </p:spPr>
      </p:pic>
      <p:sp>
        <p:nvSpPr>
          <p:cNvPr id="5" name="TextBox 10">
            <a:extLst>
              <a:ext uri="{FF2B5EF4-FFF2-40B4-BE49-F238E27FC236}">
                <a16:creationId xmlns:a16="http://schemas.microsoft.com/office/drawing/2014/main" id="{37FA0A84-429F-5DF4-CBD3-5CF8A27829E1}"/>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CD86C0A5-70C9-2D93-E78B-D5811CE7DB23}"/>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65D57212-5410-11E6-5FAE-9572591EEF4A}"/>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6674897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435F8-4D75-F60C-AD54-597C6ADA540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699A19-5313-96D1-675A-9276B23BA619}"/>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graphicFrame>
        <p:nvGraphicFramePr>
          <p:cNvPr id="3" name="Table 5">
            <a:extLst>
              <a:ext uri="{FF2B5EF4-FFF2-40B4-BE49-F238E27FC236}">
                <a16:creationId xmlns:a16="http://schemas.microsoft.com/office/drawing/2014/main" id="{9B1996C8-C6C0-E34B-1608-3C7E37EA7B84}"/>
              </a:ext>
            </a:extLst>
          </p:cNvPr>
          <p:cNvGraphicFramePr>
            <a:graphicFrameLocks/>
          </p:cNvGraphicFramePr>
          <p:nvPr>
            <p:extLst>
              <p:ext uri="{D42A27DB-BD31-4B8C-83A1-F6EECF244321}">
                <p14:modId xmlns:p14="http://schemas.microsoft.com/office/powerpoint/2010/main" val="2935928663"/>
              </p:ext>
            </p:extLst>
          </p:nvPr>
        </p:nvGraphicFramePr>
        <p:xfrm>
          <a:off x="666750" y="1587381"/>
          <a:ext cx="5657850" cy="2317533"/>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4289972319"/>
                    </a:ext>
                  </a:extLst>
                </a:gridCol>
                <a:gridCol w="3810000">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Portal do Governo</a:t>
                      </a:r>
                    </a:p>
                  </a:txBody>
                  <a:tcPr anchor="ctr">
                    <a:solidFill>
                      <a:schemeClr val="accent6">
                        <a:lumMod val="50000"/>
                      </a:schemeClr>
                    </a:solidFill>
                  </a:tcP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Membros do Governo (</a:t>
                      </a:r>
                      <a:r>
                        <a:rPr lang="pt-PT" sz="1600" kern="1200" noProof="0" dirty="0">
                          <a:solidFill>
                            <a:schemeClr val="dk1"/>
                          </a:solidFill>
                          <a:latin typeface="+mn-lt"/>
                          <a:ea typeface="+mn-ea"/>
                          <a:cs typeface="+mn-cs"/>
                          <a:hlinkClick r:id="rId5"/>
                        </a:rPr>
                        <a:t>link</a:t>
                      </a:r>
                      <a:r>
                        <a:rPr lang="pt-PT" sz="1600" kern="1200" noProof="0" dirty="0">
                          <a:solidFill>
                            <a:schemeClr val="dk1"/>
                          </a:solidFill>
                          <a:latin typeface="+mn-lt"/>
                          <a:ea typeface="+mn-ea"/>
                          <a:cs typeface="+mn-cs"/>
                        </a:rPr>
                        <a:t>)</a:t>
                      </a:r>
                    </a:p>
                    <a:p>
                      <a:pPr marL="742950" lvl="1"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Primeiro-Ministro (</a:t>
                      </a:r>
                      <a:r>
                        <a:rPr lang="pt-PT" sz="1600" kern="1200" noProof="0" dirty="0">
                          <a:solidFill>
                            <a:schemeClr val="dk1"/>
                          </a:solidFill>
                          <a:latin typeface="+mn-lt"/>
                          <a:ea typeface="+mn-ea"/>
                          <a:cs typeface="+mn-cs"/>
                          <a:hlinkClick r:id="rId6"/>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Redes sociais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pic>
        <p:nvPicPr>
          <p:cNvPr id="7" name="Picture 6">
            <a:hlinkClick r:id="rId7"/>
            <a:extLst>
              <a:ext uri="{FF2B5EF4-FFF2-40B4-BE49-F238E27FC236}">
                <a16:creationId xmlns:a16="http://schemas.microsoft.com/office/drawing/2014/main" id="{17F0CB58-E877-C3F2-E2F5-0F27F0DD0ABE}"/>
              </a:ext>
            </a:extLst>
          </p:cNvPr>
          <p:cNvPicPr>
            <a:picLocks noChangeAspect="1"/>
          </p:cNvPicPr>
          <p:nvPr/>
        </p:nvPicPr>
        <p:blipFill>
          <a:blip r:embed="rId8"/>
          <a:stretch>
            <a:fillRect/>
          </a:stretch>
        </p:blipFill>
        <p:spPr>
          <a:xfrm>
            <a:off x="847013" y="2252866"/>
            <a:ext cx="1560413" cy="1457528"/>
          </a:xfrm>
          <a:prstGeom prst="rect">
            <a:avLst/>
          </a:prstGeom>
        </p:spPr>
      </p:pic>
      <p:graphicFrame>
        <p:nvGraphicFramePr>
          <p:cNvPr id="9" name="Table 5">
            <a:extLst>
              <a:ext uri="{FF2B5EF4-FFF2-40B4-BE49-F238E27FC236}">
                <a16:creationId xmlns:a16="http://schemas.microsoft.com/office/drawing/2014/main" id="{A9D2F826-99F3-0D59-FA31-B79022CFBFA8}"/>
              </a:ext>
            </a:extLst>
          </p:cNvPr>
          <p:cNvGraphicFramePr>
            <a:graphicFrameLocks/>
          </p:cNvGraphicFramePr>
          <p:nvPr>
            <p:extLst>
              <p:ext uri="{D42A27DB-BD31-4B8C-83A1-F6EECF244321}">
                <p14:modId xmlns:p14="http://schemas.microsoft.com/office/powerpoint/2010/main" val="3311657371"/>
              </p:ext>
            </p:extLst>
          </p:nvPr>
        </p:nvGraphicFramePr>
        <p:xfrm>
          <a:off x="677334" y="3999664"/>
          <a:ext cx="5647266" cy="2317533"/>
        </p:xfrm>
        <a:graphic>
          <a:graphicData uri="http://schemas.openxmlformats.org/drawingml/2006/table">
            <a:tbl>
              <a:tblPr firstRow="1" bandRow="1">
                <a:tableStyleId>{5C22544A-7EE6-4342-B048-85BDC9FD1C3A}</a:tableStyleId>
              </a:tblPr>
              <a:tblGrid>
                <a:gridCol w="1837266">
                  <a:extLst>
                    <a:ext uri="{9D8B030D-6E8A-4147-A177-3AD203B41FA5}">
                      <a16:colId xmlns:a16="http://schemas.microsoft.com/office/drawing/2014/main" val="4289972319"/>
                    </a:ext>
                  </a:extLst>
                </a:gridCol>
                <a:gridCol w="3810000">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Portal da Assembleia da República</a:t>
                      </a:r>
                    </a:p>
                  </a:txBody>
                  <a:tcPr anchor="ctr">
                    <a:solidFill>
                      <a:schemeClr val="accent6">
                        <a:lumMod val="50000"/>
                      </a:schemeClr>
                    </a:solidFill>
                  </a:tcP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Deputados em funções (</a:t>
                      </a:r>
                      <a:r>
                        <a:rPr lang="pt-PT" sz="1600" kern="1200" noProof="0" dirty="0">
                          <a:solidFill>
                            <a:schemeClr val="dk1"/>
                          </a:solidFill>
                          <a:latin typeface="+mn-lt"/>
                          <a:ea typeface="+mn-ea"/>
                          <a:cs typeface="+mn-cs"/>
                          <a:hlinkClick r:id="rId9"/>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Informação Pessoal (</a:t>
                      </a:r>
                      <a:r>
                        <a:rPr lang="pt-PT" sz="1600" kern="1200" noProof="0" dirty="0">
                          <a:solidFill>
                            <a:schemeClr val="dk1"/>
                          </a:solidFill>
                          <a:latin typeface="+mn-lt"/>
                          <a:ea typeface="+mn-ea"/>
                          <a:cs typeface="+mn-cs"/>
                          <a:hlinkClick r:id="rId10"/>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Registo de interesses (</a:t>
                      </a:r>
                      <a:r>
                        <a:rPr lang="pt-PT" sz="1600" kern="1200" noProof="0" dirty="0">
                          <a:solidFill>
                            <a:schemeClr val="dk1"/>
                          </a:solidFill>
                          <a:latin typeface="+mn-lt"/>
                          <a:ea typeface="+mn-ea"/>
                          <a:cs typeface="+mn-cs"/>
                          <a:hlinkClick r:id="rId11"/>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Participação em empresas (</a:t>
                      </a:r>
                      <a:r>
                        <a:rPr lang="pt-PT" sz="1600" kern="1200" noProof="0" dirty="0">
                          <a:solidFill>
                            <a:schemeClr val="dk1"/>
                          </a:solidFill>
                          <a:latin typeface="+mn-lt"/>
                          <a:ea typeface="+mn-ea"/>
                          <a:cs typeface="+mn-cs"/>
                          <a:hlinkClick r:id="rId12"/>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Dados Abertos (</a:t>
                      </a:r>
                      <a:r>
                        <a:rPr lang="pt-PT" sz="1600" kern="1200" noProof="0" dirty="0">
                          <a:solidFill>
                            <a:schemeClr val="dk1"/>
                          </a:solidFill>
                          <a:latin typeface="+mn-lt"/>
                          <a:ea typeface="+mn-ea"/>
                          <a:cs typeface="+mn-cs"/>
                          <a:hlinkClick r:id="rId13"/>
                        </a:rPr>
                        <a:t>link</a:t>
                      </a:r>
                      <a:r>
                        <a:rPr lang="pt-PT" sz="16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pic>
        <p:nvPicPr>
          <p:cNvPr id="10" name="Picture 9">
            <a:hlinkClick r:id="rId14"/>
            <a:extLst>
              <a:ext uri="{FF2B5EF4-FFF2-40B4-BE49-F238E27FC236}">
                <a16:creationId xmlns:a16="http://schemas.microsoft.com/office/drawing/2014/main" id="{42A66522-83EB-E2A5-7B06-31E5AAEEA9EB}"/>
              </a:ext>
            </a:extLst>
          </p:cNvPr>
          <p:cNvPicPr>
            <a:picLocks noChangeAspect="1"/>
          </p:cNvPicPr>
          <p:nvPr/>
        </p:nvPicPr>
        <p:blipFill>
          <a:blip r:embed="rId15"/>
          <a:stretch>
            <a:fillRect/>
          </a:stretch>
        </p:blipFill>
        <p:spPr>
          <a:xfrm>
            <a:off x="847013" y="4618337"/>
            <a:ext cx="1560413" cy="1457528"/>
          </a:xfrm>
          <a:prstGeom prst="rect">
            <a:avLst/>
          </a:prstGeom>
        </p:spPr>
      </p:pic>
      <p:graphicFrame>
        <p:nvGraphicFramePr>
          <p:cNvPr id="16" name="Table 5">
            <a:extLst>
              <a:ext uri="{FF2B5EF4-FFF2-40B4-BE49-F238E27FC236}">
                <a16:creationId xmlns:a16="http://schemas.microsoft.com/office/drawing/2014/main" id="{9694B3C6-8CBB-234F-910D-AD399204C7F2}"/>
              </a:ext>
            </a:extLst>
          </p:cNvPr>
          <p:cNvGraphicFramePr>
            <a:graphicFrameLocks/>
          </p:cNvGraphicFramePr>
          <p:nvPr>
            <p:extLst>
              <p:ext uri="{D42A27DB-BD31-4B8C-83A1-F6EECF244321}">
                <p14:modId xmlns:p14="http://schemas.microsoft.com/office/powerpoint/2010/main" val="1782911479"/>
              </p:ext>
            </p:extLst>
          </p:nvPr>
        </p:nvGraphicFramePr>
        <p:xfrm>
          <a:off x="666750" y="6591300"/>
          <a:ext cx="5657850" cy="3049053"/>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4289972319"/>
                    </a:ext>
                  </a:extLst>
                </a:gridCol>
                <a:gridCol w="3810000">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Portal BASE</a:t>
                      </a:r>
                    </a:p>
                  </a:txBody>
                  <a:tcPr anchor="ctr">
                    <a:solidFill>
                      <a:schemeClr val="accent6">
                        <a:lumMod val="50000"/>
                      </a:schemeClr>
                    </a:solidFill>
                  </a:tcP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O Portal BASE centraliza a informação sobre os contratos públicos </a:t>
                      </a:r>
                      <a:r>
                        <a:rPr lang="en-US" sz="1600" kern="1200" noProof="0" dirty="0">
                          <a:solidFill>
                            <a:schemeClr val="dk1"/>
                          </a:solidFill>
                          <a:latin typeface="+mn-lt"/>
                          <a:ea typeface="+mn-ea"/>
                          <a:cs typeface="+mn-cs"/>
                        </a:rPr>
                        <a:t>(</a:t>
                      </a:r>
                      <a:r>
                        <a:rPr lang="en-US" sz="1600" kern="1200" noProof="0" dirty="0">
                          <a:solidFill>
                            <a:schemeClr val="dk1"/>
                          </a:solidFill>
                          <a:latin typeface="+mn-lt"/>
                          <a:ea typeface="+mn-ea"/>
                          <a:cs typeface="+mn-cs"/>
                          <a:hlinkClick r:id="rId16"/>
                        </a:rPr>
                        <a:t>link</a:t>
                      </a:r>
                      <a:r>
                        <a:rPr lang="en-US" sz="1600" kern="1200" noProof="0" dirty="0">
                          <a:solidFill>
                            <a:schemeClr val="dk1"/>
                          </a:solidFill>
                          <a:latin typeface="+mn-lt"/>
                          <a:ea typeface="+mn-ea"/>
                          <a:cs typeface="+mn-cs"/>
                        </a:rPr>
                        <a:t>)</a:t>
                      </a: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Contratos (</a:t>
                      </a:r>
                      <a:r>
                        <a:rPr lang="pt-PT" sz="1600" kern="1200" noProof="0" dirty="0">
                          <a:solidFill>
                            <a:schemeClr val="dk1"/>
                          </a:solidFill>
                          <a:latin typeface="+mn-lt"/>
                          <a:ea typeface="+mn-ea"/>
                          <a:cs typeface="+mn-cs"/>
                          <a:hlinkClick r:id="rId17"/>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Anúncios (</a:t>
                      </a:r>
                      <a:r>
                        <a:rPr lang="pt-PT" sz="1600" kern="1200" noProof="0" dirty="0">
                          <a:solidFill>
                            <a:schemeClr val="dk1"/>
                          </a:solidFill>
                          <a:latin typeface="+mn-lt"/>
                          <a:ea typeface="+mn-ea"/>
                          <a:cs typeface="+mn-cs"/>
                          <a:hlinkClick r:id="rId18"/>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Entidades (</a:t>
                      </a:r>
                      <a:r>
                        <a:rPr lang="pt-PT" sz="1600" kern="1200" noProof="0" dirty="0">
                          <a:solidFill>
                            <a:schemeClr val="dk1"/>
                          </a:solidFill>
                          <a:latin typeface="+mn-lt"/>
                          <a:ea typeface="+mn-ea"/>
                          <a:cs typeface="+mn-cs"/>
                          <a:hlinkClick r:id="rId19"/>
                        </a:rPr>
                        <a:t>link</a:t>
                      </a:r>
                      <a:r>
                        <a:rPr lang="pt-PT" sz="1600" kern="1200" noProof="0" dirty="0">
                          <a:solidFill>
                            <a:schemeClr val="dk1"/>
                          </a:solidFill>
                          <a:latin typeface="+mn-lt"/>
                          <a:ea typeface="+mn-ea"/>
                          <a:cs typeface="+mn-cs"/>
                        </a:rPr>
                        <a:t>)</a:t>
                      </a:r>
                    </a:p>
                    <a:p>
                      <a:pPr marL="7429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Empresas e Pessoas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Indicadores (</a:t>
                      </a:r>
                      <a:r>
                        <a:rPr lang="pt-PT" sz="1600" kern="1200" noProof="0" dirty="0">
                          <a:solidFill>
                            <a:schemeClr val="dk1"/>
                          </a:solidFill>
                          <a:latin typeface="+mn-lt"/>
                          <a:ea typeface="+mn-ea"/>
                          <a:cs typeface="+mn-cs"/>
                          <a:hlinkClick r:id="rId20"/>
                        </a:rPr>
                        <a:t>link</a:t>
                      </a:r>
                      <a:r>
                        <a:rPr lang="pt-PT" sz="16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pic>
        <p:nvPicPr>
          <p:cNvPr id="17" name="Picture 16">
            <a:hlinkClick r:id="rId16"/>
            <a:extLst>
              <a:ext uri="{FF2B5EF4-FFF2-40B4-BE49-F238E27FC236}">
                <a16:creationId xmlns:a16="http://schemas.microsoft.com/office/drawing/2014/main" id="{F213EA92-6F0C-0C7E-FB9B-66CA1999D27C}"/>
              </a:ext>
            </a:extLst>
          </p:cNvPr>
          <p:cNvPicPr>
            <a:picLocks noChangeAspect="1"/>
          </p:cNvPicPr>
          <p:nvPr/>
        </p:nvPicPr>
        <p:blipFill>
          <a:blip r:embed="rId21"/>
          <a:stretch>
            <a:fillRect/>
          </a:stretch>
        </p:blipFill>
        <p:spPr>
          <a:xfrm>
            <a:off x="847012" y="7256785"/>
            <a:ext cx="1560413" cy="1457528"/>
          </a:xfrm>
          <a:prstGeom prst="rect">
            <a:avLst/>
          </a:prstGeom>
        </p:spPr>
      </p:pic>
      <p:graphicFrame>
        <p:nvGraphicFramePr>
          <p:cNvPr id="24" name="Table 5">
            <a:extLst>
              <a:ext uri="{FF2B5EF4-FFF2-40B4-BE49-F238E27FC236}">
                <a16:creationId xmlns:a16="http://schemas.microsoft.com/office/drawing/2014/main" id="{3052683D-0C37-6B0D-DBFD-BE0C4CD74FBF}"/>
              </a:ext>
            </a:extLst>
          </p:cNvPr>
          <p:cNvGraphicFramePr>
            <a:graphicFrameLocks/>
          </p:cNvGraphicFramePr>
          <p:nvPr>
            <p:extLst>
              <p:ext uri="{D42A27DB-BD31-4B8C-83A1-F6EECF244321}">
                <p14:modId xmlns:p14="http://schemas.microsoft.com/office/powerpoint/2010/main" val="3266665916"/>
              </p:ext>
            </p:extLst>
          </p:nvPr>
        </p:nvGraphicFramePr>
        <p:xfrm>
          <a:off x="6504863" y="1610122"/>
          <a:ext cx="5657849" cy="2294792"/>
        </p:xfrm>
        <a:graphic>
          <a:graphicData uri="http://schemas.openxmlformats.org/drawingml/2006/table">
            <a:tbl>
              <a:tblPr firstRow="1" bandRow="1">
                <a:tableStyleId>{5C22544A-7EE6-4342-B048-85BDC9FD1C3A}</a:tableStyleId>
              </a:tblPr>
              <a:tblGrid>
                <a:gridCol w="1877137">
                  <a:extLst>
                    <a:ext uri="{9D8B030D-6E8A-4147-A177-3AD203B41FA5}">
                      <a16:colId xmlns:a16="http://schemas.microsoft.com/office/drawing/2014/main" val="4289972319"/>
                    </a:ext>
                  </a:extLst>
                </a:gridCol>
                <a:gridCol w="3780712">
                  <a:extLst>
                    <a:ext uri="{9D8B030D-6E8A-4147-A177-3AD203B41FA5}">
                      <a16:colId xmlns:a16="http://schemas.microsoft.com/office/drawing/2014/main" val="2619954489"/>
                    </a:ext>
                  </a:extLst>
                </a:gridCol>
              </a:tblGrid>
              <a:tr h="491267">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Publicações de Atos Societários</a:t>
                      </a:r>
                    </a:p>
                  </a:txBody>
                  <a:tcPr anchor="ctr">
                    <a:solidFill>
                      <a:schemeClr val="accent6">
                        <a:lumMod val="50000"/>
                      </a:schemeClr>
                    </a:solidFill>
                  </a:tcPr>
                </a:tc>
                <a:extLst>
                  <a:ext uri="{0D108BD9-81ED-4DB2-BD59-A6C34878D82A}">
                    <a16:rowId xmlns:a16="http://schemas.microsoft.com/office/drawing/2014/main" val="2389528094"/>
                  </a:ext>
                </a:extLst>
              </a:tr>
              <a:tr h="1803525">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Consultar e pesquisar todas as publicações (</a:t>
                      </a:r>
                      <a:r>
                        <a:rPr lang="pt-PT" sz="1600" kern="1200" noProof="0" dirty="0">
                          <a:solidFill>
                            <a:schemeClr val="dk1"/>
                          </a:solidFill>
                          <a:latin typeface="+mn-lt"/>
                          <a:ea typeface="+mn-ea"/>
                          <a:cs typeface="+mn-cs"/>
                          <a:hlinkClick r:id="rId22"/>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pic>
        <p:nvPicPr>
          <p:cNvPr id="25" name="Picture 24">
            <a:hlinkClick r:id="rId23"/>
            <a:extLst>
              <a:ext uri="{FF2B5EF4-FFF2-40B4-BE49-F238E27FC236}">
                <a16:creationId xmlns:a16="http://schemas.microsoft.com/office/drawing/2014/main" id="{8F861543-C542-E3AD-F87A-6C70A506F650}"/>
              </a:ext>
            </a:extLst>
          </p:cNvPr>
          <p:cNvPicPr>
            <a:picLocks noChangeAspect="1"/>
          </p:cNvPicPr>
          <p:nvPr/>
        </p:nvPicPr>
        <p:blipFill>
          <a:blip r:embed="rId24"/>
          <a:stretch>
            <a:fillRect/>
          </a:stretch>
        </p:blipFill>
        <p:spPr>
          <a:xfrm>
            <a:off x="6685125" y="2275607"/>
            <a:ext cx="1560413" cy="1457528"/>
          </a:xfrm>
          <a:prstGeom prst="rect">
            <a:avLst/>
          </a:prstGeom>
        </p:spPr>
      </p:pic>
      <p:graphicFrame>
        <p:nvGraphicFramePr>
          <p:cNvPr id="27" name="Table 5">
            <a:extLst>
              <a:ext uri="{FF2B5EF4-FFF2-40B4-BE49-F238E27FC236}">
                <a16:creationId xmlns:a16="http://schemas.microsoft.com/office/drawing/2014/main" id="{54B31559-0154-146A-BE4C-265C03E7154A}"/>
              </a:ext>
            </a:extLst>
          </p:cNvPr>
          <p:cNvGraphicFramePr>
            <a:graphicFrameLocks/>
          </p:cNvGraphicFramePr>
          <p:nvPr>
            <p:extLst>
              <p:ext uri="{D42A27DB-BD31-4B8C-83A1-F6EECF244321}">
                <p14:modId xmlns:p14="http://schemas.microsoft.com/office/powerpoint/2010/main" val="2504248335"/>
              </p:ext>
            </p:extLst>
          </p:nvPr>
        </p:nvGraphicFramePr>
        <p:xfrm>
          <a:off x="6491642" y="3999664"/>
          <a:ext cx="5671069" cy="2317533"/>
        </p:xfrm>
        <a:graphic>
          <a:graphicData uri="http://schemas.openxmlformats.org/drawingml/2006/table">
            <a:tbl>
              <a:tblPr firstRow="1" bandRow="1">
                <a:tableStyleId>{5C22544A-7EE6-4342-B048-85BDC9FD1C3A}</a:tableStyleId>
              </a:tblPr>
              <a:tblGrid>
                <a:gridCol w="1890358">
                  <a:extLst>
                    <a:ext uri="{9D8B030D-6E8A-4147-A177-3AD203B41FA5}">
                      <a16:colId xmlns:a16="http://schemas.microsoft.com/office/drawing/2014/main" val="4289972319"/>
                    </a:ext>
                  </a:extLst>
                </a:gridCol>
                <a:gridCol w="3780711">
                  <a:extLst>
                    <a:ext uri="{9D8B030D-6E8A-4147-A177-3AD203B41FA5}">
                      <a16:colId xmlns:a16="http://schemas.microsoft.com/office/drawing/2014/main" val="2619954489"/>
                    </a:ext>
                  </a:extLst>
                </a:gridCol>
              </a:tblGrid>
              <a:tr h="496136">
                <a:tc>
                  <a:txBody>
                    <a:bodyPr/>
                    <a:lstStyle/>
                    <a:p>
                      <a:pPr algn="l"/>
                      <a:r>
                        <a:rPr lang="pt-PT" noProof="0" dirty="0"/>
                        <a:t>Portal</a:t>
                      </a:r>
                    </a:p>
                  </a:txBody>
                  <a:tcPr anchor="ctr">
                    <a:solidFill>
                      <a:schemeClr val="accent6">
                        <a:lumMod val="50000"/>
                      </a:schemeClr>
                    </a:solidFill>
                  </a:tcPr>
                </a:tc>
                <a:tc>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1821397">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Pesquisa (</a:t>
                      </a:r>
                      <a:r>
                        <a:rPr lang="pt-PT" sz="1600" kern="1200" noProof="0" dirty="0">
                          <a:solidFill>
                            <a:schemeClr val="dk1"/>
                          </a:solidFill>
                          <a:latin typeface="+mn-lt"/>
                          <a:ea typeface="+mn-ea"/>
                          <a:cs typeface="+mn-cs"/>
                          <a:hlinkClick r:id="rId25"/>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Site alternativo – DRE Tretas (</a:t>
                      </a:r>
                      <a:r>
                        <a:rPr lang="pt-PT" sz="1600" kern="1200" noProof="0" dirty="0">
                          <a:solidFill>
                            <a:schemeClr val="dk1"/>
                          </a:solidFill>
                          <a:latin typeface="+mn-lt"/>
                          <a:ea typeface="+mn-ea"/>
                          <a:cs typeface="+mn-cs"/>
                          <a:hlinkClick r:id="rId26"/>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pic>
        <p:nvPicPr>
          <p:cNvPr id="28" name="Picture 27">
            <a:hlinkClick r:id="rId27"/>
            <a:extLst>
              <a:ext uri="{FF2B5EF4-FFF2-40B4-BE49-F238E27FC236}">
                <a16:creationId xmlns:a16="http://schemas.microsoft.com/office/drawing/2014/main" id="{14B4DD32-DDF5-B2B6-BECB-915A3181E750}"/>
              </a:ext>
            </a:extLst>
          </p:cNvPr>
          <p:cNvPicPr>
            <a:picLocks noChangeAspect="1"/>
          </p:cNvPicPr>
          <p:nvPr/>
        </p:nvPicPr>
        <p:blipFill>
          <a:blip r:embed="rId28"/>
          <a:stretch>
            <a:fillRect/>
          </a:stretch>
        </p:blipFill>
        <p:spPr>
          <a:xfrm>
            <a:off x="6692264" y="4665149"/>
            <a:ext cx="1554697" cy="1457528"/>
          </a:xfrm>
          <a:prstGeom prst="rect">
            <a:avLst/>
          </a:prstGeom>
        </p:spPr>
      </p:pic>
      <p:graphicFrame>
        <p:nvGraphicFramePr>
          <p:cNvPr id="30" name="Table 5">
            <a:extLst>
              <a:ext uri="{FF2B5EF4-FFF2-40B4-BE49-F238E27FC236}">
                <a16:creationId xmlns:a16="http://schemas.microsoft.com/office/drawing/2014/main" id="{FA5D1684-8F1C-3348-35C8-745D1B2C811E}"/>
              </a:ext>
            </a:extLst>
          </p:cNvPr>
          <p:cNvGraphicFramePr>
            <a:graphicFrameLocks/>
          </p:cNvGraphicFramePr>
          <p:nvPr>
            <p:extLst>
              <p:ext uri="{D42A27DB-BD31-4B8C-83A1-F6EECF244321}">
                <p14:modId xmlns:p14="http://schemas.microsoft.com/office/powerpoint/2010/main" val="2464567494"/>
              </p:ext>
            </p:extLst>
          </p:nvPr>
        </p:nvGraphicFramePr>
        <p:xfrm>
          <a:off x="6504862" y="6591300"/>
          <a:ext cx="5657849" cy="3049053"/>
        </p:xfrm>
        <a:graphic>
          <a:graphicData uri="http://schemas.openxmlformats.org/drawingml/2006/table">
            <a:tbl>
              <a:tblPr firstRow="1" bandRow="1">
                <a:tableStyleId>{5C22544A-7EE6-4342-B048-85BDC9FD1C3A}</a:tableStyleId>
              </a:tblPr>
              <a:tblGrid>
                <a:gridCol w="5657849">
                  <a:extLst>
                    <a:ext uri="{9D8B030D-6E8A-4147-A177-3AD203B41FA5}">
                      <a16:colId xmlns:a16="http://schemas.microsoft.com/office/drawing/2014/main" val="2619954489"/>
                    </a:ext>
                  </a:extLst>
                </a:gridCol>
              </a:tblGrid>
              <a:tr h="435139">
                <a:tc>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1306855">
                <a:tc>
                  <a:txBody>
                    <a:bodyPr/>
                    <a:lstStyle/>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de subvenções e benefícios públicos e de doações (IGF) (</a:t>
                      </a:r>
                      <a:r>
                        <a:rPr lang="pt-PT" sz="1600" kern="1200" noProof="0" dirty="0">
                          <a:solidFill>
                            <a:schemeClr val="dk1"/>
                          </a:solidFill>
                          <a:latin typeface="+mn-lt"/>
                          <a:ea typeface="+mn-ea"/>
                          <a:cs typeface="+mn-cs"/>
                          <a:hlinkClick r:id="rId29"/>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pública de execuções (</a:t>
                      </a:r>
                      <a:r>
                        <a:rPr lang="pt-PT" sz="1600" kern="1200" noProof="0" dirty="0">
                          <a:solidFill>
                            <a:schemeClr val="dk1"/>
                          </a:solidFill>
                          <a:latin typeface="+mn-lt"/>
                          <a:ea typeface="+mn-ea"/>
                          <a:cs typeface="+mn-cs"/>
                          <a:hlinkClick r:id="rId30"/>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Venda de Bens Penhorados em Processos Executivos (</a:t>
                      </a:r>
                      <a:r>
                        <a:rPr lang="pt-PT" sz="1600" kern="1200" noProof="0" dirty="0">
                          <a:solidFill>
                            <a:schemeClr val="dk1"/>
                          </a:solidFill>
                          <a:latin typeface="+mn-lt"/>
                          <a:ea typeface="+mn-ea"/>
                          <a:cs typeface="+mn-cs"/>
                          <a:hlinkClick r:id="rId31"/>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de devedores na Segurança Social (</a:t>
                      </a:r>
                      <a:r>
                        <a:rPr lang="pt-PT" sz="1600" kern="1200" noProof="0" dirty="0">
                          <a:solidFill>
                            <a:schemeClr val="dk1"/>
                          </a:solidFill>
                          <a:latin typeface="+mn-lt"/>
                          <a:ea typeface="+mn-ea"/>
                          <a:cs typeface="+mn-cs"/>
                          <a:hlinkClick r:id="rId32"/>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Listas de Devedores na Autoridade Tributária e Aduaneira (</a:t>
                      </a:r>
                      <a:r>
                        <a:rPr lang="pt-PT" sz="1600" kern="1200" noProof="0" dirty="0">
                          <a:solidFill>
                            <a:schemeClr val="dk1"/>
                          </a:solidFill>
                          <a:latin typeface="+mn-lt"/>
                          <a:ea typeface="+mn-ea"/>
                          <a:cs typeface="+mn-cs"/>
                          <a:hlinkClick r:id="rId33"/>
                        </a:rPr>
                        <a:t>link</a:t>
                      </a:r>
                      <a:r>
                        <a:rPr lang="pt-PT" sz="16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graphicFrame>
        <p:nvGraphicFramePr>
          <p:cNvPr id="36" name="Table 5">
            <a:extLst>
              <a:ext uri="{FF2B5EF4-FFF2-40B4-BE49-F238E27FC236}">
                <a16:creationId xmlns:a16="http://schemas.microsoft.com/office/drawing/2014/main" id="{83D4CD2C-A228-44DE-4D18-50128378C822}"/>
              </a:ext>
            </a:extLst>
          </p:cNvPr>
          <p:cNvGraphicFramePr>
            <a:graphicFrameLocks/>
          </p:cNvGraphicFramePr>
          <p:nvPr>
            <p:extLst>
              <p:ext uri="{D42A27DB-BD31-4B8C-83A1-F6EECF244321}">
                <p14:modId xmlns:p14="http://schemas.microsoft.com/office/powerpoint/2010/main" val="428013756"/>
              </p:ext>
            </p:extLst>
          </p:nvPr>
        </p:nvGraphicFramePr>
        <p:xfrm>
          <a:off x="12342973" y="1592455"/>
          <a:ext cx="5411627" cy="8163150"/>
        </p:xfrm>
        <a:graphic>
          <a:graphicData uri="http://schemas.openxmlformats.org/drawingml/2006/table">
            <a:tbl>
              <a:tblPr firstRow="1" bandRow="1">
                <a:tableStyleId>{5C22544A-7EE6-4342-B048-85BDC9FD1C3A}</a:tableStyleId>
              </a:tblPr>
              <a:tblGrid>
                <a:gridCol w="5411627">
                  <a:extLst>
                    <a:ext uri="{9D8B030D-6E8A-4147-A177-3AD203B41FA5}">
                      <a16:colId xmlns:a16="http://schemas.microsoft.com/office/drawing/2014/main" val="2619954489"/>
                    </a:ext>
                  </a:extLst>
                </a:gridCol>
              </a:tblGrid>
              <a:tr h="428596">
                <a:tc>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7618249">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https://www.doutorfinancas.pt/empresas/como-obter-informacoes-sobre-uma-empresa/</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https://transparencia.gov.pt/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Pesquisa de bens penhorados – não oficial (</a:t>
                      </a:r>
                      <a:r>
                        <a:rPr lang="pt-PT" sz="1600" kern="1200" noProof="0" dirty="0">
                          <a:solidFill>
                            <a:schemeClr val="dk1"/>
                          </a:solidFill>
                          <a:latin typeface="+mn-lt"/>
                          <a:ea typeface="+mn-ea"/>
                          <a:cs typeface="+mn-cs"/>
                          <a:hlinkClick r:id="rId34"/>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Pesquisa de bens penhorados – não oficial (</a:t>
                      </a:r>
                      <a:r>
                        <a:rPr lang="pt-PT" sz="1600" kern="1200" noProof="0" dirty="0">
                          <a:solidFill>
                            <a:schemeClr val="dk1"/>
                          </a:solidFill>
                          <a:latin typeface="+mn-lt"/>
                          <a:ea typeface="+mn-ea"/>
                          <a:cs typeface="+mn-cs"/>
                          <a:hlinkClick r:id="rId35"/>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https://geneall.net/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https://www.einforma.pt/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https://www.iberinform.pt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https://www.racius.com</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https://www.rigorbiz.pt/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https://www.emailondeck.com/</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https://temp-mail.org/</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https://www.playmakerstats.com/</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https://www.pai.pt/</a:t>
                      </a:r>
                    </a:p>
                  </a:txBody>
                  <a:tcPr>
                    <a:noFill/>
                  </a:tcPr>
                </a:tc>
                <a:extLst>
                  <a:ext uri="{0D108BD9-81ED-4DB2-BD59-A6C34878D82A}">
                    <a16:rowId xmlns:a16="http://schemas.microsoft.com/office/drawing/2014/main" val="3288223916"/>
                  </a:ext>
                </a:extLst>
              </a:tr>
            </a:tbl>
          </a:graphicData>
        </a:graphic>
      </p:graphicFrame>
      <p:sp>
        <p:nvSpPr>
          <p:cNvPr id="8" name="TextBox 15">
            <a:extLst>
              <a:ext uri="{FF2B5EF4-FFF2-40B4-BE49-F238E27FC236}">
                <a16:creationId xmlns:a16="http://schemas.microsoft.com/office/drawing/2014/main" id="{BB90B3EA-E099-85EC-413D-A32A8E5F0C2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59</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2A49ED90-CF64-257E-DEE9-2120C99602AE}"/>
              </a:ext>
            </a:extLst>
          </p:cNvPr>
          <p:cNvPicPr>
            <a:picLocks noChangeAspect="1"/>
          </p:cNvPicPr>
          <p:nvPr/>
        </p:nvPicPr>
        <p:blipFill>
          <a:blip r:embed="rId36"/>
          <a:stretch>
            <a:fillRect/>
          </a:stretch>
        </p:blipFill>
        <p:spPr>
          <a:xfrm>
            <a:off x="381000" y="552138"/>
            <a:ext cx="1635002" cy="427085"/>
          </a:xfrm>
          <a:prstGeom prst="rect">
            <a:avLst/>
          </a:prstGeom>
        </p:spPr>
      </p:pic>
      <p:sp>
        <p:nvSpPr>
          <p:cNvPr id="20" name="TextBox 10">
            <a:extLst>
              <a:ext uri="{FF2B5EF4-FFF2-40B4-BE49-F238E27FC236}">
                <a16:creationId xmlns:a16="http://schemas.microsoft.com/office/drawing/2014/main" id="{CDAB31D4-2478-9F4B-5AF1-DFC74B19D65C}"/>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21" name="TextBox 11">
            <a:extLst>
              <a:ext uri="{FF2B5EF4-FFF2-40B4-BE49-F238E27FC236}">
                <a16:creationId xmlns:a16="http://schemas.microsoft.com/office/drawing/2014/main" id="{05181D42-4E38-87B8-327E-5AA0F9E2E11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22" name="TextBox 12">
            <a:extLst>
              <a:ext uri="{FF2B5EF4-FFF2-40B4-BE49-F238E27FC236}">
                <a16:creationId xmlns:a16="http://schemas.microsoft.com/office/drawing/2014/main" id="{9CD27566-9409-4EC4-302B-611C2B5C017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89650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0BA62-F35C-40F3-5285-BD583D0405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71B125-1B60-7894-5217-AC2EB5C9A51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07764B60-9795-D556-D77B-EBEA53C3D5B5}"/>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t>
            </a:r>
            <a:r>
              <a:rPr lang="en-US" sz="4800" b="1" dirty="0" err="1"/>
              <a:t>whoami</a:t>
            </a:r>
            <a:endParaRPr lang="en-BS" sz="4800" b="1" dirty="0"/>
          </a:p>
        </p:txBody>
      </p:sp>
      <p:sp>
        <p:nvSpPr>
          <p:cNvPr id="4" name="Content Placeholder 2">
            <a:extLst>
              <a:ext uri="{FF2B5EF4-FFF2-40B4-BE49-F238E27FC236}">
                <a16:creationId xmlns:a16="http://schemas.microsoft.com/office/drawing/2014/main" id="{BE686912-9F1E-5358-15C6-B7304D577B0F}"/>
              </a:ext>
            </a:extLst>
          </p:cNvPr>
          <p:cNvSpPr txBox="1">
            <a:spLocks/>
          </p:cNvSpPr>
          <p:nvPr/>
        </p:nvSpPr>
        <p:spPr>
          <a:xfrm>
            <a:off x="1012654" y="2827337"/>
            <a:ext cx="16665746" cy="59578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BS" sz="4400" dirty="0"/>
              <a:t>👓 </a:t>
            </a:r>
            <a:r>
              <a:rPr lang="en-US" sz="4400" dirty="0"/>
              <a:t>Pedro António Oliveira Vieira</a:t>
            </a:r>
            <a:endParaRPr lang="en-US" sz="4400" dirty="0">
              <a:hlinkClick r:id="rId5">
                <a:extLst>
                  <a:ext uri="{A12FA001-AC4F-418D-AE19-62706E023703}">
                    <ahyp:hlinkClr xmlns:ahyp="http://schemas.microsoft.com/office/drawing/2018/hyperlinkcolor" val="tx"/>
                  </a:ext>
                </a:extLst>
              </a:hlinkClick>
            </a:endParaRPr>
          </a:p>
          <a:p>
            <a:pPr marL="0" indent="0">
              <a:buNone/>
            </a:pPr>
            <a:endParaRPr lang="en-US" sz="4400" dirty="0"/>
          </a:p>
          <a:p>
            <a:pPr marL="0" indent="0">
              <a:buNone/>
            </a:pPr>
            <a:r>
              <a:rPr lang="en-BS" sz="4400" dirty="0"/>
              <a:t>🔐 </a:t>
            </a:r>
            <a:r>
              <a:rPr lang="en-US" sz="4400" dirty="0"/>
              <a:t>Cybersecurity Engineer</a:t>
            </a:r>
          </a:p>
          <a:p>
            <a:pPr marL="0" indent="0">
              <a:buNone/>
            </a:pPr>
            <a:r>
              <a:rPr lang="en-BS" sz="4400" dirty="0"/>
              <a:t>🕵️ </a:t>
            </a:r>
            <a:r>
              <a:rPr lang="en-US" sz="4400" dirty="0"/>
              <a:t>OSINT </a:t>
            </a:r>
          </a:p>
          <a:p>
            <a:pPr marL="0" indent="0">
              <a:buNone/>
            </a:pPr>
            <a:r>
              <a:rPr lang="en-US" sz="4400" dirty="0"/>
              <a:t>✒️ Full stack developer</a:t>
            </a:r>
          </a:p>
          <a:p>
            <a:pPr marL="0" indent="0">
              <a:buNone/>
            </a:pPr>
            <a:r>
              <a:rPr lang="en-BS" sz="4400" dirty="0"/>
              <a:t>👨‍🏫 </a:t>
            </a:r>
            <a:r>
              <a:rPr lang="en-US" sz="4400" dirty="0"/>
              <a:t>Public Speaker</a:t>
            </a:r>
            <a:endParaRPr lang="en-BS" sz="4400" dirty="0"/>
          </a:p>
        </p:txBody>
      </p:sp>
      <p:sp>
        <p:nvSpPr>
          <p:cNvPr id="5" name="TextBox 15">
            <a:extLst>
              <a:ext uri="{FF2B5EF4-FFF2-40B4-BE49-F238E27FC236}">
                <a16:creationId xmlns:a16="http://schemas.microsoft.com/office/drawing/2014/main" id="{218087B5-4033-9FC8-449E-738CBFF7F7C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6</a:t>
            </a:fld>
            <a:endParaRPr lang="en-US" sz="1500" b="1" dirty="0">
              <a:solidFill>
                <a:srgbClr val="343434"/>
              </a:solidFill>
              <a:latin typeface="DM Sans Bold"/>
              <a:ea typeface="DM Sans Bold"/>
              <a:cs typeface="DM Sans Bold"/>
              <a:sym typeface="DM Sans Bold"/>
            </a:endParaRPr>
          </a:p>
        </p:txBody>
      </p:sp>
      <p:pic>
        <p:nvPicPr>
          <p:cNvPr id="15" name="Picture 14">
            <a:extLst>
              <a:ext uri="{FF2B5EF4-FFF2-40B4-BE49-F238E27FC236}">
                <a16:creationId xmlns:a16="http://schemas.microsoft.com/office/drawing/2014/main" id="{F9ADFB0B-F03C-1B36-8426-2CCB77C194DE}"/>
              </a:ext>
            </a:extLst>
          </p:cNvPr>
          <p:cNvPicPr>
            <a:picLocks noChangeAspect="1"/>
          </p:cNvPicPr>
          <p:nvPr/>
        </p:nvPicPr>
        <p:blipFill>
          <a:blip r:embed="rId6"/>
          <a:stretch>
            <a:fillRect/>
          </a:stretch>
        </p:blipFill>
        <p:spPr>
          <a:xfrm>
            <a:off x="381000" y="552138"/>
            <a:ext cx="1635002" cy="427085"/>
          </a:xfrm>
          <a:prstGeom prst="rect">
            <a:avLst/>
          </a:prstGeom>
        </p:spPr>
      </p:pic>
      <p:pic>
        <p:nvPicPr>
          <p:cNvPr id="7" name="Picture 6">
            <a:extLst>
              <a:ext uri="{FF2B5EF4-FFF2-40B4-BE49-F238E27FC236}">
                <a16:creationId xmlns:a16="http://schemas.microsoft.com/office/drawing/2014/main" id="{CCA378FF-0F22-F7F7-AB32-13ACB2A7A0F3}"/>
              </a:ext>
            </a:extLst>
          </p:cNvPr>
          <p:cNvPicPr>
            <a:picLocks noChangeAspect="1"/>
          </p:cNvPicPr>
          <p:nvPr/>
        </p:nvPicPr>
        <p:blipFill>
          <a:blip r:embed="rId7"/>
          <a:stretch>
            <a:fillRect/>
          </a:stretch>
        </p:blipFill>
        <p:spPr>
          <a:xfrm>
            <a:off x="9906000" y="1866900"/>
            <a:ext cx="6629400" cy="6641520"/>
          </a:xfrm>
          <a:prstGeom prst="rect">
            <a:avLst/>
          </a:prstGeom>
        </p:spPr>
      </p:pic>
      <p:sp>
        <p:nvSpPr>
          <p:cNvPr id="6" name="TextBox 10">
            <a:extLst>
              <a:ext uri="{FF2B5EF4-FFF2-40B4-BE49-F238E27FC236}">
                <a16:creationId xmlns:a16="http://schemas.microsoft.com/office/drawing/2014/main" id="{F717FD24-D203-8861-63D2-4143E1A8EAFC}"/>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851BD7CA-3D89-40F4-9D7D-B507769C0174}"/>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A43EE0FE-595B-8089-997D-BF7584252E5E}"/>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244593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D1A53-C006-FDC4-233C-49AC6BB9BCA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CC55D2-73C3-98CD-59A1-EF433B0F4F40}"/>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7" name="TextBox 7">
            <a:extLst>
              <a:ext uri="{FF2B5EF4-FFF2-40B4-BE49-F238E27FC236}">
                <a16:creationId xmlns:a16="http://schemas.microsoft.com/office/drawing/2014/main" id="{9C88A5FF-240F-FE00-C7C2-F7B11824C0DD}"/>
              </a:ext>
            </a:extLst>
          </p:cNvPr>
          <p:cNvSpPr txBox="1"/>
          <p:nvPr/>
        </p:nvSpPr>
        <p:spPr>
          <a:xfrm>
            <a:off x="1066800" y="4352841"/>
            <a:ext cx="12780947" cy="2105898"/>
          </a:xfrm>
          <a:prstGeom prst="rect">
            <a:avLst/>
          </a:prstGeom>
        </p:spPr>
        <p:txBody>
          <a:bodyPr wrap="square" lIns="0" tIns="0" rIns="0" bIns="0" rtlCol="0" anchor="t">
            <a:spAutoFit/>
          </a:bodyPr>
          <a:lstStyle/>
          <a:p>
            <a:pPr algn="l">
              <a:lnSpc>
                <a:spcPts val="16818"/>
              </a:lnSpc>
            </a:pPr>
            <a:r>
              <a:rPr lang="en-US" sz="13800" b="1" dirty="0">
                <a:solidFill>
                  <a:srgbClr val="343434"/>
                </a:solidFill>
                <a:latin typeface="Cooper Hewitt Bold"/>
                <a:ea typeface="Cooper Hewitt Bold"/>
                <a:cs typeface="Cooper Hewitt Bold"/>
                <a:sym typeface="Cooper Hewitt Bold"/>
              </a:rPr>
              <a:t>AWARENESS</a:t>
            </a:r>
          </a:p>
        </p:txBody>
      </p:sp>
      <p:sp>
        <p:nvSpPr>
          <p:cNvPr id="3" name="TextBox 15">
            <a:extLst>
              <a:ext uri="{FF2B5EF4-FFF2-40B4-BE49-F238E27FC236}">
                <a16:creationId xmlns:a16="http://schemas.microsoft.com/office/drawing/2014/main" id="{6CB4B964-BAF7-1B82-D8CA-D4139CBA16C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7</a:t>
            </a:fld>
            <a:endParaRPr lang="en-US" sz="1500" b="1" dirty="0">
              <a:solidFill>
                <a:srgbClr val="343434"/>
              </a:solidFill>
              <a:latin typeface="DM Sans Bold"/>
              <a:ea typeface="DM Sans Bold"/>
              <a:cs typeface="DM Sans Bold"/>
              <a:sym typeface="DM Sans Bold"/>
            </a:endParaRPr>
          </a:p>
        </p:txBody>
      </p:sp>
      <p:pic>
        <p:nvPicPr>
          <p:cNvPr id="6" name="Picture 5">
            <a:extLst>
              <a:ext uri="{FF2B5EF4-FFF2-40B4-BE49-F238E27FC236}">
                <a16:creationId xmlns:a16="http://schemas.microsoft.com/office/drawing/2014/main" id="{530C5695-8126-105A-7F05-337DBF0A6D52}"/>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5" name="Picture 4">
            <a:extLst>
              <a:ext uri="{FF2B5EF4-FFF2-40B4-BE49-F238E27FC236}">
                <a16:creationId xmlns:a16="http://schemas.microsoft.com/office/drawing/2014/main" id="{0B175138-4977-7C86-E513-CC3ED74C4656}"/>
              </a:ext>
            </a:extLst>
          </p:cNvPr>
          <p:cNvPicPr>
            <a:picLocks noChangeAspect="1"/>
          </p:cNvPicPr>
          <p:nvPr/>
        </p:nvPicPr>
        <p:blipFill>
          <a:blip r:embed="rId6"/>
          <a:stretch>
            <a:fillRect/>
          </a:stretch>
        </p:blipFill>
        <p:spPr>
          <a:xfrm>
            <a:off x="11734800" y="3215075"/>
            <a:ext cx="5849166" cy="4153480"/>
          </a:xfrm>
          <a:prstGeom prst="rect">
            <a:avLst/>
          </a:prstGeom>
        </p:spPr>
      </p:pic>
      <p:sp>
        <p:nvSpPr>
          <p:cNvPr id="4" name="TextBox 10">
            <a:extLst>
              <a:ext uri="{FF2B5EF4-FFF2-40B4-BE49-F238E27FC236}">
                <a16:creationId xmlns:a16="http://schemas.microsoft.com/office/drawing/2014/main" id="{FE318872-1EDD-C352-9982-7CD7D7082822}"/>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38282F38-65AC-3014-0E2A-DC6BAD83B0E7}"/>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9F5F5C87-3793-E0D1-16AE-5ED9DA494CA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72380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43D6D-67DE-DF76-6067-1B4F60B201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CE6DB1-2DF9-A80F-3C00-D4FD816E209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E3D37BBB-9173-C5BC-8B84-EAAE38953E88}"/>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Awareness - True stories – Quiet vacations</a:t>
            </a:r>
          </a:p>
        </p:txBody>
      </p:sp>
      <p:sp>
        <p:nvSpPr>
          <p:cNvPr id="4" name="TextBox 15">
            <a:extLst>
              <a:ext uri="{FF2B5EF4-FFF2-40B4-BE49-F238E27FC236}">
                <a16:creationId xmlns:a16="http://schemas.microsoft.com/office/drawing/2014/main" id="{52A14041-4D2C-845E-5583-9EC2030E50B1}"/>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8</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B2143431-AD29-5795-A3F9-5EEC2D4F3FEF}"/>
              </a:ext>
            </a:extLst>
          </p:cNvPr>
          <p:cNvSpPr>
            <a:spLocks noGrp="1"/>
          </p:cNvSpPr>
          <p:nvPr>
            <p:ph idx="1"/>
          </p:nvPr>
        </p:nvSpPr>
        <p:spPr>
          <a:xfrm>
            <a:off x="860253" y="2854845"/>
            <a:ext cx="16940157" cy="6081191"/>
          </a:xfrm>
        </p:spPr>
        <p:txBody>
          <a:bodyPr>
            <a:normAutofit/>
          </a:bodyPr>
          <a:lstStyle/>
          <a:p>
            <a:r>
              <a:rPr lang="en-US" sz="3200" dirty="0">
                <a:latin typeface="+mj-lt"/>
              </a:rPr>
              <a:t>Long last deserving vacations</a:t>
            </a:r>
          </a:p>
          <a:p>
            <a:pPr lvl="1"/>
            <a:r>
              <a:rPr lang="en-US" sz="2800" dirty="0">
                <a:latin typeface="+mj-lt"/>
              </a:rPr>
              <a:t>Too many friends at destination</a:t>
            </a:r>
          </a:p>
          <a:p>
            <a:pPr lvl="1"/>
            <a:r>
              <a:rPr lang="en-US" sz="2800" dirty="0">
                <a:latin typeface="+mj-lt"/>
              </a:rPr>
              <a:t>So, warn no one and just relax on vacations</a:t>
            </a:r>
          </a:p>
          <a:p>
            <a:endParaRPr lang="en-US" sz="3200" dirty="0">
              <a:latin typeface="+mj-lt"/>
            </a:endParaRPr>
          </a:p>
          <a:p>
            <a:r>
              <a:rPr lang="en-US" sz="3200" dirty="0">
                <a:latin typeface="+mj-lt"/>
              </a:rPr>
              <a:t>I posted a picture on social media</a:t>
            </a:r>
          </a:p>
          <a:p>
            <a:pPr lvl="1"/>
            <a:r>
              <a:rPr lang="en-US" sz="2800" dirty="0">
                <a:latin typeface="+mj-lt"/>
              </a:rPr>
              <a:t>My friends were alerted I was nearby</a:t>
            </a:r>
          </a:p>
          <a:p>
            <a:pPr lvl="1"/>
            <a:r>
              <a:rPr lang="en-US" sz="2800" dirty="0">
                <a:latin typeface="+mj-lt"/>
              </a:rPr>
              <a:t>Friends on that location called me on the phone</a:t>
            </a:r>
          </a:p>
          <a:p>
            <a:pPr lvl="1"/>
            <a:r>
              <a:rPr lang="en-US" sz="2800" dirty="0">
                <a:latin typeface="+mj-lt"/>
              </a:rPr>
              <a:t>Everyone else knew I was not home</a:t>
            </a:r>
          </a:p>
          <a:p>
            <a:pPr lvl="2"/>
            <a:r>
              <a:rPr lang="en-US" sz="2400" b="1" dirty="0">
                <a:latin typeface="+mj-lt"/>
              </a:rPr>
              <a:t>Burglars love that kind of information</a:t>
            </a:r>
          </a:p>
          <a:p>
            <a:pPr lvl="2"/>
            <a:r>
              <a:rPr lang="en-US" sz="2400" dirty="0">
                <a:latin typeface="+mj-lt"/>
              </a:rPr>
              <a:t>Not public profile. At least I think it is not (rules change)</a:t>
            </a:r>
          </a:p>
          <a:p>
            <a:pPr lvl="2"/>
            <a:r>
              <a:rPr lang="en-US" sz="2400" dirty="0">
                <a:latin typeface="+mj-lt"/>
              </a:rPr>
              <a:t>Someone could have shared the photo with the world</a:t>
            </a:r>
          </a:p>
        </p:txBody>
      </p:sp>
      <p:pic>
        <p:nvPicPr>
          <p:cNvPr id="13" name="Picture 12">
            <a:extLst>
              <a:ext uri="{FF2B5EF4-FFF2-40B4-BE49-F238E27FC236}">
                <a16:creationId xmlns:a16="http://schemas.microsoft.com/office/drawing/2014/main" id="{EEBD62BC-0133-2C8B-4E46-D29AFC7395CE}"/>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6" name="Picture 5">
            <a:extLst>
              <a:ext uri="{FF2B5EF4-FFF2-40B4-BE49-F238E27FC236}">
                <a16:creationId xmlns:a16="http://schemas.microsoft.com/office/drawing/2014/main" id="{5CB6EAE7-D321-9A7D-5A4D-575890477AEF}"/>
              </a:ext>
            </a:extLst>
          </p:cNvPr>
          <p:cNvPicPr>
            <a:picLocks noChangeAspect="1"/>
          </p:cNvPicPr>
          <p:nvPr/>
        </p:nvPicPr>
        <p:blipFill>
          <a:blip r:embed="rId6"/>
          <a:stretch>
            <a:fillRect/>
          </a:stretch>
        </p:blipFill>
        <p:spPr>
          <a:xfrm>
            <a:off x="11372034" y="2570934"/>
            <a:ext cx="5849166" cy="5849166"/>
          </a:xfrm>
          <a:prstGeom prst="rect">
            <a:avLst/>
          </a:prstGeom>
        </p:spPr>
      </p:pic>
      <p:sp>
        <p:nvSpPr>
          <p:cNvPr id="5" name="TextBox 10">
            <a:extLst>
              <a:ext uri="{FF2B5EF4-FFF2-40B4-BE49-F238E27FC236}">
                <a16:creationId xmlns:a16="http://schemas.microsoft.com/office/drawing/2014/main" id="{42388D2F-E9A9-5B7C-C450-A8A2D3E2AA46}"/>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F0394CAB-800F-3D1B-7217-6F6A4CFD56EC}"/>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F82F6FDE-E6C9-2A01-BE5D-DC6F6BFAB96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470469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58A47-1F9C-B63F-619D-1FA360476D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A3B2D6-307D-30AC-16A4-ADF621DFC9E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A7BD7FBF-7D52-2300-C9E6-66C14122B269}"/>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Awareness - True stories – Healthy Meal</a:t>
            </a:r>
          </a:p>
        </p:txBody>
      </p:sp>
      <p:sp>
        <p:nvSpPr>
          <p:cNvPr id="4" name="TextBox 15">
            <a:extLst>
              <a:ext uri="{FF2B5EF4-FFF2-40B4-BE49-F238E27FC236}">
                <a16:creationId xmlns:a16="http://schemas.microsoft.com/office/drawing/2014/main" id="{7E774679-07B6-FFFF-9984-D79DE5E84371}"/>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9</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154501FE-1310-6DF9-0407-BD652665EA8D}"/>
              </a:ext>
            </a:extLst>
          </p:cNvPr>
          <p:cNvSpPr>
            <a:spLocks noGrp="1"/>
          </p:cNvSpPr>
          <p:nvPr>
            <p:ph idx="1"/>
          </p:nvPr>
        </p:nvSpPr>
        <p:spPr>
          <a:xfrm>
            <a:off x="860253" y="2854845"/>
            <a:ext cx="16940157" cy="6081191"/>
          </a:xfrm>
        </p:spPr>
        <p:txBody>
          <a:bodyPr>
            <a:normAutofit/>
          </a:bodyPr>
          <a:lstStyle/>
          <a:p>
            <a:r>
              <a:rPr lang="en-US" sz="3200" dirty="0">
                <a:latin typeface="+mj-lt"/>
              </a:rPr>
              <a:t>Someone posted a photo of healthy meal during COVID</a:t>
            </a:r>
          </a:p>
          <a:p>
            <a:pPr lvl="1"/>
            <a:r>
              <a:rPr lang="en-US" sz="2800" dirty="0">
                <a:latin typeface="+mj-lt"/>
              </a:rPr>
              <a:t>Working remotely on in the usual business environment</a:t>
            </a:r>
          </a:p>
          <a:p>
            <a:pPr lvl="1"/>
            <a:r>
              <a:rPr lang="en-US" sz="2800" dirty="0">
                <a:latin typeface="+mj-lt"/>
              </a:rPr>
              <a:t>Company laptop was in the background</a:t>
            </a:r>
          </a:p>
          <a:p>
            <a:pPr lvl="2"/>
            <a:r>
              <a:rPr lang="en-US" sz="2400" dirty="0">
                <a:latin typeface="+mj-lt"/>
              </a:rPr>
              <a:t>Zoomed in and was possible to read emails</a:t>
            </a:r>
          </a:p>
          <a:p>
            <a:pPr lvl="2"/>
            <a:r>
              <a:rPr lang="en-US" sz="2400" dirty="0">
                <a:latin typeface="+mj-lt"/>
              </a:rPr>
              <a:t>Company private information could be leaked</a:t>
            </a:r>
          </a:p>
          <a:p>
            <a:pPr lvl="2"/>
            <a:r>
              <a:rPr lang="en-US" sz="2400" b="1" dirty="0">
                <a:latin typeface="+mj-lt"/>
              </a:rPr>
              <a:t>Personal information of other persons was showing</a:t>
            </a:r>
          </a:p>
          <a:p>
            <a:endParaRPr lang="en-US" sz="3200" dirty="0">
              <a:latin typeface="+mj-lt"/>
            </a:endParaRPr>
          </a:p>
          <a:p>
            <a:r>
              <a:rPr lang="en-US" sz="3200" dirty="0">
                <a:latin typeface="+mj-lt"/>
              </a:rPr>
              <a:t>Social Media Networks use OCR</a:t>
            </a:r>
          </a:p>
          <a:p>
            <a:pPr lvl="1"/>
            <a:r>
              <a:rPr lang="en-US" sz="2800" dirty="0">
                <a:latin typeface="+mj-lt"/>
              </a:rPr>
              <a:t>Means they also read the emails</a:t>
            </a:r>
          </a:p>
          <a:p>
            <a:pPr lvl="1"/>
            <a:r>
              <a:rPr lang="en-US" sz="2800" dirty="0">
                <a:latin typeface="+mj-lt"/>
              </a:rPr>
              <a:t>And everyone else on that social media could get the same information</a:t>
            </a:r>
          </a:p>
        </p:txBody>
      </p:sp>
      <p:pic>
        <p:nvPicPr>
          <p:cNvPr id="13" name="Picture 12">
            <a:extLst>
              <a:ext uri="{FF2B5EF4-FFF2-40B4-BE49-F238E27FC236}">
                <a16:creationId xmlns:a16="http://schemas.microsoft.com/office/drawing/2014/main" id="{BD6FD08F-6717-972A-F085-A1C4CB4214BD}"/>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7" name="Picture 6">
            <a:extLst>
              <a:ext uri="{FF2B5EF4-FFF2-40B4-BE49-F238E27FC236}">
                <a16:creationId xmlns:a16="http://schemas.microsoft.com/office/drawing/2014/main" id="{2D8747C5-267A-9399-355C-84E3999DD506}"/>
              </a:ext>
            </a:extLst>
          </p:cNvPr>
          <p:cNvPicPr>
            <a:picLocks noChangeAspect="1"/>
          </p:cNvPicPr>
          <p:nvPr/>
        </p:nvPicPr>
        <p:blipFill>
          <a:blip r:embed="rId6"/>
          <a:stretch>
            <a:fillRect/>
          </a:stretch>
        </p:blipFill>
        <p:spPr>
          <a:xfrm>
            <a:off x="12970218" y="2129631"/>
            <a:ext cx="4039164" cy="5468113"/>
          </a:xfrm>
          <a:prstGeom prst="rect">
            <a:avLst/>
          </a:prstGeom>
        </p:spPr>
      </p:pic>
      <p:sp>
        <p:nvSpPr>
          <p:cNvPr id="5" name="TextBox 10">
            <a:extLst>
              <a:ext uri="{FF2B5EF4-FFF2-40B4-BE49-F238E27FC236}">
                <a16:creationId xmlns:a16="http://schemas.microsoft.com/office/drawing/2014/main" id="{6FFBD19B-F35C-D13A-929A-F5AF1AAE0636}"/>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815DA983-E47A-16A6-3228-87D5AE314ED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1ED628C5-884C-D495-48F1-9CF2ACF0CA0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846972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2454</TotalTime>
  <Words>3630</Words>
  <Application>Microsoft Office PowerPoint</Application>
  <PresentationFormat>Custom</PresentationFormat>
  <Paragraphs>854</Paragraphs>
  <Slides>59</Slides>
  <Notes>59</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Calibri</vt:lpstr>
      <vt:lpstr>Cooper Hewitt</vt:lpstr>
      <vt:lpstr>Aptos</vt:lpstr>
      <vt:lpstr>DM Sans</vt:lpstr>
      <vt:lpstr>DM Sans Bold</vt:lpstr>
      <vt:lpstr>Amasis MT Pro</vt:lpstr>
      <vt:lpstr>Cooper Hewitt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Private Business, Public Fallout</dc:title>
  <cp:lastModifiedBy>Pedro Vieira</cp:lastModifiedBy>
  <cp:revision>231</cp:revision>
  <dcterms:created xsi:type="dcterms:W3CDTF">2006-08-16T00:00:00Z</dcterms:created>
  <dcterms:modified xsi:type="dcterms:W3CDTF">2025-05-19T17:01:47Z</dcterms:modified>
  <dc:identifier>DAGjx1WIT8Y</dc:identifier>
</cp:coreProperties>
</file>